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749" r:id="rId2"/>
    <p:sldId id="750" r:id="rId3"/>
    <p:sldId id="754" r:id="rId4"/>
    <p:sldId id="778" r:id="rId5"/>
    <p:sldId id="757" r:id="rId6"/>
    <p:sldId id="758" r:id="rId7"/>
    <p:sldId id="759" r:id="rId8"/>
    <p:sldId id="761" r:id="rId9"/>
    <p:sldId id="767" r:id="rId10"/>
    <p:sldId id="768" r:id="rId11"/>
    <p:sldId id="771" r:id="rId12"/>
    <p:sldId id="779" r:id="rId13"/>
  </p:sldIdLst>
  <p:sldSz cx="9144000" cy="5715000" type="screen16x10"/>
  <p:notesSz cx="6808788" cy="99409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Alberto Hiroshi Toma Uza" initials="JAHTU" lastIdx="1" clrIdx="0"/>
  <p:cmAuthor id="1" name="Rodrigo Villaran Contavalli" initials="RV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3899" autoAdjust="0"/>
  </p:normalViewPr>
  <p:slideViewPr>
    <p:cSldViewPr>
      <p:cViewPr varScale="1">
        <p:scale>
          <a:sx n="72" d="100"/>
          <a:sy n="72" d="100"/>
        </p:scale>
        <p:origin x="1120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0F773-1CF6-405F-A438-6F8A705F66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A10D3B4-5638-4781-90FA-194BCE9899C0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 vert="vert"/>
        <a:lstStyle/>
        <a:p>
          <a:pPr algn="ctr"/>
          <a:r>
            <a:rPr lang="es-ES" sz="1600" b="1" dirty="0">
              <a:solidFill>
                <a:schemeClr val="tx1"/>
              </a:solidFill>
            </a:rPr>
            <a:t>Fondo MIPYME</a:t>
          </a:r>
        </a:p>
        <a:p>
          <a:pPr algn="ctr"/>
          <a:r>
            <a:rPr lang="es-ES" sz="1400" b="1" dirty="0">
              <a:solidFill>
                <a:schemeClr val="tx1"/>
              </a:solidFill>
            </a:rPr>
            <a:t>(hasta por $ 170 millones) </a:t>
          </a:r>
          <a:r>
            <a:rPr lang="es-ES" sz="1200" baseline="30000" dirty="0">
              <a:solidFill>
                <a:schemeClr val="tx1"/>
              </a:solidFill>
            </a:rPr>
            <a:t>1/</a:t>
          </a:r>
        </a:p>
        <a:p>
          <a:pPr marL="84138" indent="0" algn="ctr">
            <a:tabLst>
              <a:tab pos="84138" algn="l"/>
            </a:tabLst>
          </a:pPr>
          <a:r>
            <a:rPr lang="es-ES" sz="1200" dirty="0">
              <a:solidFill>
                <a:schemeClr val="tx1"/>
              </a:solidFill>
            </a:rPr>
            <a:t>Administrado en fideicomiso por COFIDE, en términos y condiciones que dispone el reglamento, aprobado mediante decreto supremo del MEF y PRODUCE.</a:t>
          </a:r>
          <a:endParaRPr lang="es-PE" sz="1200" dirty="0">
            <a:solidFill>
              <a:schemeClr val="tx1"/>
            </a:solidFill>
          </a:endParaRPr>
        </a:p>
      </dgm:t>
    </dgm:pt>
    <dgm:pt modelId="{17AEAD3C-3B61-4C82-B247-345318DB8350}" type="parTrans" cxnId="{70BFEBC0-2159-4697-850C-D87B4DF93120}">
      <dgm:prSet/>
      <dgm:spPr/>
      <dgm:t>
        <a:bodyPr/>
        <a:lstStyle/>
        <a:p>
          <a:endParaRPr lang="es-PE"/>
        </a:p>
      </dgm:t>
    </dgm:pt>
    <dgm:pt modelId="{9D3BD19A-740F-48AD-B335-26C4608B173D}" type="sibTrans" cxnId="{70BFEBC0-2159-4697-850C-D87B4DF93120}">
      <dgm:prSet/>
      <dgm:spPr/>
      <dgm:t>
        <a:bodyPr/>
        <a:lstStyle/>
        <a:p>
          <a:endParaRPr lang="es-PE"/>
        </a:p>
      </dgm:t>
    </dgm:pt>
    <dgm:pt modelId="{A5206598-48F7-4908-90D5-54C3AB149BF8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1050" b="1" dirty="0">
              <a:solidFill>
                <a:schemeClr val="tx1"/>
              </a:solidFill>
            </a:rPr>
            <a:t>Hasta por $145 millones</a:t>
          </a:r>
        </a:p>
        <a:p>
          <a:r>
            <a:rPr lang="es-ES" sz="1000" dirty="0">
              <a:solidFill>
                <a:schemeClr val="tx1"/>
              </a:solidFill>
            </a:rPr>
            <a:t>“</a:t>
          </a:r>
          <a:r>
            <a:rPr lang="es-ES" sz="1000" b="1" dirty="0">
              <a:solidFill>
                <a:schemeClr val="tx1"/>
              </a:solidFill>
            </a:rPr>
            <a:t>Financiar fondos de garantía o afianzamiento </a:t>
          </a:r>
          <a:r>
            <a:rPr lang="es-ES" sz="1000" dirty="0">
              <a:solidFill>
                <a:schemeClr val="tx1"/>
              </a:solidFill>
            </a:rPr>
            <a:t>para empresas del sistema financiero o mercado de valores por operaciones a favor de la MIPYME”</a:t>
          </a:r>
        </a:p>
        <a:p>
          <a:r>
            <a:rPr lang="es-ES" sz="1000" dirty="0">
              <a:solidFill>
                <a:schemeClr val="tx1"/>
              </a:solidFill>
            </a:rPr>
            <a:t>“</a:t>
          </a:r>
          <a:r>
            <a:rPr lang="es-ES" sz="1000" b="1" dirty="0">
              <a:solidFill>
                <a:schemeClr val="tx1"/>
              </a:solidFill>
            </a:rPr>
            <a:t>Financiar fondos orientados a la adquisición de facturas </a:t>
          </a:r>
          <a:r>
            <a:rPr lang="es-ES" sz="1000" dirty="0">
              <a:solidFill>
                <a:schemeClr val="tx1"/>
              </a:solidFill>
            </a:rPr>
            <a:t>conformadas y negociables emitidas por la MIPYME  a través empresas del sistema financiero o mercado de valores” </a:t>
          </a:r>
          <a:r>
            <a:rPr lang="es-ES" sz="1000" baseline="30000" dirty="0">
              <a:solidFill>
                <a:schemeClr val="tx1"/>
              </a:solidFill>
            </a:rPr>
            <a:t>2</a:t>
          </a:r>
          <a:r>
            <a:rPr lang="es-ES" sz="1000" b="1" baseline="30000" dirty="0">
              <a:solidFill>
                <a:schemeClr val="tx1"/>
              </a:solidFill>
            </a:rPr>
            <a:t>/</a:t>
          </a:r>
          <a:endParaRPr lang="es-PE" sz="1000" b="1" baseline="30000" dirty="0">
            <a:solidFill>
              <a:schemeClr val="tx1"/>
            </a:solidFill>
          </a:endParaRPr>
        </a:p>
      </dgm:t>
    </dgm:pt>
    <dgm:pt modelId="{5D915F28-4D24-4892-9335-ECD7C4DD8565}" type="parTrans" cxnId="{762C298A-8BB4-4B3C-B92F-9AEE1B009D6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PE"/>
        </a:p>
      </dgm:t>
    </dgm:pt>
    <dgm:pt modelId="{99693A82-BA0F-4621-B6CF-643692D7AF33}" type="sibTrans" cxnId="{762C298A-8BB4-4B3C-B92F-9AEE1B009D6B}">
      <dgm:prSet/>
      <dgm:spPr/>
      <dgm:t>
        <a:bodyPr/>
        <a:lstStyle/>
        <a:p>
          <a:endParaRPr lang="es-PE"/>
        </a:p>
      </dgm:t>
    </dgm:pt>
    <dgm:pt modelId="{5FB2103A-6E2F-45A6-B53B-703BC1ECC2D7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1100" b="1" dirty="0">
              <a:solidFill>
                <a:schemeClr val="tx1"/>
              </a:solidFill>
            </a:rPr>
            <a:t>Hasta por $30 millones</a:t>
          </a:r>
        </a:p>
        <a:p>
          <a:r>
            <a:rPr lang="es-ES" sz="1050" dirty="0">
              <a:solidFill>
                <a:schemeClr val="tx1"/>
              </a:solidFill>
            </a:rPr>
            <a:t>“</a:t>
          </a:r>
          <a:r>
            <a:rPr lang="es-ES" sz="1050" b="1" dirty="0">
              <a:solidFill>
                <a:schemeClr val="tx1"/>
              </a:solidFill>
            </a:rPr>
            <a:t>Incrementar la productividad de las MIPYME </a:t>
          </a:r>
          <a:r>
            <a:rPr lang="es-ES" sz="1050" dirty="0">
              <a:solidFill>
                <a:schemeClr val="tx1"/>
              </a:solidFill>
            </a:rPr>
            <a:t>a través de instrumentos </a:t>
          </a:r>
          <a:r>
            <a:rPr lang="es-ES" sz="1050" b="0" dirty="0">
              <a:solidFill>
                <a:schemeClr val="tx1"/>
              </a:solidFill>
            </a:rPr>
            <a:t>de difusión tecnológica, innovación empresarial y mejora </a:t>
          </a:r>
          <a:r>
            <a:rPr lang="es-ES" sz="1050" dirty="0">
              <a:solidFill>
                <a:schemeClr val="tx1"/>
              </a:solidFill>
            </a:rPr>
            <a:t>de la gestión y </a:t>
          </a:r>
          <a:r>
            <a:rPr lang="es-ES" sz="1050" b="1" dirty="0">
              <a:solidFill>
                <a:schemeClr val="tx1"/>
              </a:solidFill>
            </a:rPr>
            <a:t>encadenamientos productivos y acceso a mercados</a:t>
          </a:r>
          <a:r>
            <a:rPr lang="es-ES" sz="1050" dirty="0">
              <a:solidFill>
                <a:schemeClr val="tx1"/>
              </a:solidFill>
            </a:rPr>
            <a:t>”</a:t>
          </a:r>
          <a:endParaRPr lang="es-PE" sz="1050" dirty="0">
            <a:solidFill>
              <a:schemeClr val="tx1"/>
            </a:solidFill>
          </a:endParaRPr>
        </a:p>
      </dgm:t>
    </dgm:pt>
    <dgm:pt modelId="{907D1ABA-313D-446D-A045-255D434A1AC1}" type="parTrans" cxnId="{0BF58F94-E396-4B1C-ADFE-8742CF9844C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PE"/>
        </a:p>
      </dgm:t>
    </dgm:pt>
    <dgm:pt modelId="{27B07E11-E026-4CCB-AA7A-B3FB561508DC}" type="sibTrans" cxnId="{0BF58F94-E396-4B1C-ADFE-8742CF9844C9}">
      <dgm:prSet/>
      <dgm:spPr/>
      <dgm:t>
        <a:bodyPr/>
        <a:lstStyle/>
        <a:p>
          <a:endParaRPr lang="es-PE"/>
        </a:p>
      </dgm:t>
    </dgm:pt>
    <dgm:pt modelId="{3FA95984-2457-4F3D-AA35-AB51DAA0D104}" type="pres">
      <dgm:prSet presAssocID="{D3D0F773-1CF6-405F-A438-6F8A705F66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4E8B5F-0CB9-41A8-9071-6268FC2A2531}" type="pres">
      <dgm:prSet presAssocID="{6A10D3B4-5638-4781-90FA-194BCE9899C0}" presName="root1" presStyleCnt="0"/>
      <dgm:spPr/>
    </dgm:pt>
    <dgm:pt modelId="{C1C59BAE-D55F-4156-8B78-5DE105021CC7}" type="pres">
      <dgm:prSet presAssocID="{6A10D3B4-5638-4781-90FA-194BCE9899C0}" presName="LevelOneTextNode" presStyleLbl="node0" presStyleIdx="0" presStyleCnt="1" custScaleX="482209" custScaleY="70953" custLinFactX="-59900" custLinFactNeighborX="-100000" custLinFactNeighborY="1572">
        <dgm:presLayoutVars>
          <dgm:chPref val="3"/>
        </dgm:presLayoutVars>
      </dgm:prSet>
      <dgm:spPr/>
    </dgm:pt>
    <dgm:pt modelId="{C04C6356-DB46-46DE-8A38-EB59EC4172EE}" type="pres">
      <dgm:prSet presAssocID="{6A10D3B4-5638-4781-90FA-194BCE9899C0}" presName="level2hierChild" presStyleCnt="0"/>
      <dgm:spPr/>
    </dgm:pt>
    <dgm:pt modelId="{4CCD8D37-5923-4425-A7E4-F3868D6441C3}" type="pres">
      <dgm:prSet presAssocID="{5D915F28-4D24-4892-9335-ECD7C4DD8565}" presName="conn2-1" presStyleLbl="parChTrans1D2" presStyleIdx="0" presStyleCnt="2"/>
      <dgm:spPr/>
    </dgm:pt>
    <dgm:pt modelId="{6FFD3015-CDE2-45C0-916D-E58EECA93A06}" type="pres">
      <dgm:prSet presAssocID="{5D915F28-4D24-4892-9335-ECD7C4DD8565}" presName="connTx" presStyleLbl="parChTrans1D2" presStyleIdx="0" presStyleCnt="2"/>
      <dgm:spPr/>
    </dgm:pt>
    <dgm:pt modelId="{8D2927FD-1840-4940-BF50-15B49A8B5DDC}" type="pres">
      <dgm:prSet presAssocID="{A5206598-48F7-4908-90D5-54C3AB149BF8}" presName="root2" presStyleCnt="0"/>
      <dgm:spPr/>
    </dgm:pt>
    <dgm:pt modelId="{5AA80748-6BC5-40DC-BF50-316D935E64D8}" type="pres">
      <dgm:prSet presAssocID="{A5206598-48F7-4908-90D5-54C3AB149BF8}" presName="LevelTwoTextNode" presStyleLbl="node2" presStyleIdx="0" presStyleCnt="2" custScaleX="211746" custScaleY="221970" custLinFactY="100000" custLinFactNeighborX="-807" custLinFactNeighborY="113494">
        <dgm:presLayoutVars>
          <dgm:chPref val="3"/>
        </dgm:presLayoutVars>
      </dgm:prSet>
      <dgm:spPr/>
    </dgm:pt>
    <dgm:pt modelId="{FD87316B-06EA-42C9-A7A6-6BE4DB481FDF}" type="pres">
      <dgm:prSet presAssocID="{A5206598-48F7-4908-90D5-54C3AB149BF8}" presName="level3hierChild" presStyleCnt="0"/>
      <dgm:spPr/>
    </dgm:pt>
    <dgm:pt modelId="{29B01F45-5974-4C95-A373-F1E5A7AE78B9}" type="pres">
      <dgm:prSet presAssocID="{907D1ABA-313D-446D-A045-255D434A1AC1}" presName="conn2-1" presStyleLbl="parChTrans1D2" presStyleIdx="1" presStyleCnt="2"/>
      <dgm:spPr/>
    </dgm:pt>
    <dgm:pt modelId="{37F0E796-DF4C-431F-B885-8763290767C1}" type="pres">
      <dgm:prSet presAssocID="{907D1ABA-313D-446D-A045-255D434A1AC1}" presName="connTx" presStyleLbl="parChTrans1D2" presStyleIdx="1" presStyleCnt="2"/>
      <dgm:spPr/>
    </dgm:pt>
    <dgm:pt modelId="{AA804487-078A-4908-89FB-D7C5D1B3B791}" type="pres">
      <dgm:prSet presAssocID="{5FB2103A-6E2F-45A6-B53B-703BC1ECC2D7}" presName="root2" presStyleCnt="0"/>
      <dgm:spPr/>
    </dgm:pt>
    <dgm:pt modelId="{4BA31692-2C0B-455D-89ED-9AF34B865CDC}" type="pres">
      <dgm:prSet presAssocID="{5FB2103A-6E2F-45A6-B53B-703BC1ECC2D7}" presName="LevelTwoTextNode" presStyleLbl="node2" presStyleIdx="1" presStyleCnt="2" custScaleX="211468" custScaleY="202125" custLinFactY="-100000" custLinFactNeighborX="-807" custLinFactNeighborY="-151387">
        <dgm:presLayoutVars>
          <dgm:chPref val="3"/>
        </dgm:presLayoutVars>
      </dgm:prSet>
      <dgm:spPr/>
    </dgm:pt>
    <dgm:pt modelId="{57FE9346-0F37-49F8-B622-A3FA5C3D2E33}" type="pres">
      <dgm:prSet presAssocID="{5FB2103A-6E2F-45A6-B53B-703BC1ECC2D7}" presName="level3hierChild" presStyleCnt="0"/>
      <dgm:spPr/>
    </dgm:pt>
  </dgm:ptLst>
  <dgm:cxnLst>
    <dgm:cxn modelId="{342A9750-FDD7-4949-8277-F3C8E49CA248}" type="presOf" srcId="{907D1ABA-313D-446D-A045-255D434A1AC1}" destId="{29B01F45-5974-4C95-A373-F1E5A7AE78B9}" srcOrd="0" destOrd="0" presId="urn:microsoft.com/office/officeart/2008/layout/HorizontalMultiLevelHierarchy"/>
    <dgm:cxn modelId="{762C298A-8BB4-4B3C-B92F-9AEE1B009D6B}" srcId="{6A10D3B4-5638-4781-90FA-194BCE9899C0}" destId="{A5206598-48F7-4908-90D5-54C3AB149BF8}" srcOrd="0" destOrd="0" parTransId="{5D915F28-4D24-4892-9335-ECD7C4DD8565}" sibTransId="{99693A82-BA0F-4621-B6CF-643692D7AF33}"/>
    <dgm:cxn modelId="{70BFEBC0-2159-4697-850C-D87B4DF93120}" srcId="{D3D0F773-1CF6-405F-A438-6F8A705F66EE}" destId="{6A10D3B4-5638-4781-90FA-194BCE9899C0}" srcOrd="0" destOrd="0" parTransId="{17AEAD3C-3B61-4C82-B247-345318DB8350}" sibTransId="{9D3BD19A-740F-48AD-B335-26C4608B173D}"/>
    <dgm:cxn modelId="{1996BBFD-A1B1-4F88-9B00-C8A167D40C80}" type="presOf" srcId="{5D915F28-4D24-4892-9335-ECD7C4DD8565}" destId="{4CCD8D37-5923-4425-A7E4-F3868D6441C3}" srcOrd="0" destOrd="0" presId="urn:microsoft.com/office/officeart/2008/layout/HorizontalMultiLevelHierarchy"/>
    <dgm:cxn modelId="{0BF58F94-E396-4B1C-ADFE-8742CF9844C9}" srcId="{6A10D3B4-5638-4781-90FA-194BCE9899C0}" destId="{5FB2103A-6E2F-45A6-B53B-703BC1ECC2D7}" srcOrd="1" destOrd="0" parTransId="{907D1ABA-313D-446D-A045-255D434A1AC1}" sibTransId="{27B07E11-E026-4CCB-AA7A-B3FB561508DC}"/>
    <dgm:cxn modelId="{F5C21584-395F-4C57-98D0-65C9AF223A8B}" type="presOf" srcId="{D3D0F773-1CF6-405F-A438-6F8A705F66EE}" destId="{3FA95984-2457-4F3D-AA35-AB51DAA0D104}" srcOrd="0" destOrd="0" presId="urn:microsoft.com/office/officeart/2008/layout/HorizontalMultiLevelHierarchy"/>
    <dgm:cxn modelId="{D5038E9B-3CEC-4ED0-8EC0-DE4E005019B1}" type="presOf" srcId="{907D1ABA-313D-446D-A045-255D434A1AC1}" destId="{37F0E796-DF4C-431F-B885-8763290767C1}" srcOrd="1" destOrd="0" presId="urn:microsoft.com/office/officeart/2008/layout/HorizontalMultiLevelHierarchy"/>
    <dgm:cxn modelId="{65D25047-40FB-4161-B2C9-DBCB9F08F2CD}" type="presOf" srcId="{A5206598-48F7-4908-90D5-54C3AB149BF8}" destId="{5AA80748-6BC5-40DC-BF50-316D935E64D8}" srcOrd="0" destOrd="0" presId="urn:microsoft.com/office/officeart/2008/layout/HorizontalMultiLevelHierarchy"/>
    <dgm:cxn modelId="{2E5CDC2E-267F-4CAE-A773-D134D7D58539}" type="presOf" srcId="{5D915F28-4D24-4892-9335-ECD7C4DD8565}" destId="{6FFD3015-CDE2-45C0-916D-E58EECA93A06}" srcOrd="1" destOrd="0" presId="urn:microsoft.com/office/officeart/2008/layout/HorizontalMultiLevelHierarchy"/>
    <dgm:cxn modelId="{97552D35-0274-4209-A561-3B836B4CECB4}" type="presOf" srcId="{5FB2103A-6E2F-45A6-B53B-703BC1ECC2D7}" destId="{4BA31692-2C0B-455D-89ED-9AF34B865CDC}" srcOrd="0" destOrd="0" presId="urn:microsoft.com/office/officeart/2008/layout/HorizontalMultiLevelHierarchy"/>
    <dgm:cxn modelId="{9B419AD3-967C-49E9-86B5-0DDAF3FD0720}" type="presOf" srcId="{6A10D3B4-5638-4781-90FA-194BCE9899C0}" destId="{C1C59BAE-D55F-4156-8B78-5DE105021CC7}" srcOrd="0" destOrd="0" presId="urn:microsoft.com/office/officeart/2008/layout/HorizontalMultiLevelHierarchy"/>
    <dgm:cxn modelId="{7CF87E3B-A017-4B8B-B4CA-DAD4DDC2B635}" type="presParOf" srcId="{3FA95984-2457-4F3D-AA35-AB51DAA0D104}" destId="{A54E8B5F-0CB9-41A8-9071-6268FC2A2531}" srcOrd="0" destOrd="0" presId="urn:microsoft.com/office/officeart/2008/layout/HorizontalMultiLevelHierarchy"/>
    <dgm:cxn modelId="{1267D36B-946F-4200-AB35-39B09F057D51}" type="presParOf" srcId="{A54E8B5F-0CB9-41A8-9071-6268FC2A2531}" destId="{C1C59BAE-D55F-4156-8B78-5DE105021CC7}" srcOrd="0" destOrd="0" presId="urn:microsoft.com/office/officeart/2008/layout/HorizontalMultiLevelHierarchy"/>
    <dgm:cxn modelId="{8B3405E6-59D6-45DF-B596-1E22CB817F2A}" type="presParOf" srcId="{A54E8B5F-0CB9-41A8-9071-6268FC2A2531}" destId="{C04C6356-DB46-46DE-8A38-EB59EC4172EE}" srcOrd="1" destOrd="0" presId="urn:microsoft.com/office/officeart/2008/layout/HorizontalMultiLevelHierarchy"/>
    <dgm:cxn modelId="{3CA50244-F130-4124-8F00-575215B188A0}" type="presParOf" srcId="{C04C6356-DB46-46DE-8A38-EB59EC4172EE}" destId="{4CCD8D37-5923-4425-A7E4-F3868D6441C3}" srcOrd="0" destOrd="0" presId="urn:microsoft.com/office/officeart/2008/layout/HorizontalMultiLevelHierarchy"/>
    <dgm:cxn modelId="{7C11D348-49AB-4990-B7E8-15F94EA52D54}" type="presParOf" srcId="{4CCD8D37-5923-4425-A7E4-F3868D6441C3}" destId="{6FFD3015-CDE2-45C0-916D-E58EECA93A06}" srcOrd="0" destOrd="0" presId="urn:microsoft.com/office/officeart/2008/layout/HorizontalMultiLevelHierarchy"/>
    <dgm:cxn modelId="{C9D4A3A7-AC59-46A9-9C60-AB7FD9B82EEB}" type="presParOf" srcId="{C04C6356-DB46-46DE-8A38-EB59EC4172EE}" destId="{8D2927FD-1840-4940-BF50-15B49A8B5DDC}" srcOrd="1" destOrd="0" presId="urn:microsoft.com/office/officeart/2008/layout/HorizontalMultiLevelHierarchy"/>
    <dgm:cxn modelId="{7E61D34B-6358-4DDB-9F86-62A42F6BA474}" type="presParOf" srcId="{8D2927FD-1840-4940-BF50-15B49A8B5DDC}" destId="{5AA80748-6BC5-40DC-BF50-316D935E64D8}" srcOrd="0" destOrd="0" presId="urn:microsoft.com/office/officeart/2008/layout/HorizontalMultiLevelHierarchy"/>
    <dgm:cxn modelId="{99A2CD81-2689-4CF5-8F4A-300A39B064DD}" type="presParOf" srcId="{8D2927FD-1840-4940-BF50-15B49A8B5DDC}" destId="{FD87316B-06EA-42C9-A7A6-6BE4DB481FDF}" srcOrd="1" destOrd="0" presId="urn:microsoft.com/office/officeart/2008/layout/HorizontalMultiLevelHierarchy"/>
    <dgm:cxn modelId="{C0520454-76B3-4E77-A0DE-8534BC13DFDF}" type="presParOf" srcId="{C04C6356-DB46-46DE-8A38-EB59EC4172EE}" destId="{29B01F45-5974-4C95-A373-F1E5A7AE78B9}" srcOrd="2" destOrd="0" presId="urn:microsoft.com/office/officeart/2008/layout/HorizontalMultiLevelHierarchy"/>
    <dgm:cxn modelId="{862B65A4-0391-4EFC-A041-FF3678C65A1A}" type="presParOf" srcId="{29B01F45-5974-4C95-A373-F1E5A7AE78B9}" destId="{37F0E796-DF4C-431F-B885-8763290767C1}" srcOrd="0" destOrd="0" presId="urn:microsoft.com/office/officeart/2008/layout/HorizontalMultiLevelHierarchy"/>
    <dgm:cxn modelId="{9B2BD1B1-3AB3-48DC-8CCF-1FAF1609A5E9}" type="presParOf" srcId="{C04C6356-DB46-46DE-8A38-EB59EC4172EE}" destId="{AA804487-078A-4908-89FB-D7C5D1B3B791}" srcOrd="3" destOrd="0" presId="urn:microsoft.com/office/officeart/2008/layout/HorizontalMultiLevelHierarchy"/>
    <dgm:cxn modelId="{57DFC3FA-D3D7-4454-BD7F-048DFA559688}" type="presParOf" srcId="{AA804487-078A-4908-89FB-D7C5D1B3B791}" destId="{4BA31692-2C0B-455D-89ED-9AF34B865CDC}" srcOrd="0" destOrd="0" presId="urn:microsoft.com/office/officeart/2008/layout/HorizontalMultiLevelHierarchy"/>
    <dgm:cxn modelId="{6F639154-9A79-4CE7-90D0-663FAD72B86D}" type="presParOf" srcId="{AA804487-078A-4908-89FB-D7C5D1B3B791}" destId="{57FE9346-0F37-49F8-B622-A3FA5C3D2E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71A22-29F1-4FD4-98E2-E45178432156}" type="doc">
      <dgm:prSet loTypeId="urn:microsoft.com/office/officeart/2005/8/layout/arrow2" loCatId="process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A12B35A7-6657-4C89-98C3-B1828B49F10E}">
      <dgm:prSet phldrT="[Texto]" custT="1"/>
      <dgm:spPr/>
      <dgm:t>
        <a:bodyPr/>
        <a:lstStyle/>
        <a:p>
          <a:r>
            <a:rPr lang="es-MX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información para la elegibilidad</a:t>
          </a:r>
        </a:p>
        <a:p>
          <a:r>
            <a:rPr lang="es-MX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(Web INNÓVATE)</a:t>
          </a:r>
        </a:p>
      </dgm:t>
    </dgm:pt>
    <dgm:pt modelId="{CFB7153D-6D33-49D1-AA2D-AD007891DEB8}" type="parTrans" cxnId="{D39058B5-3EFC-454B-81CE-B240B52432E4}">
      <dgm:prSet/>
      <dgm:spPr/>
      <dgm:t>
        <a:bodyPr/>
        <a:lstStyle/>
        <a:p>
          <a:endParaRPr lang="es-MX"/>
        </a:p>
      </dgm:t>
    </dgm:pt>
    <dgm:pt modelId="{6FEDE9A7-D82F-42B1-9DE4-D2EE312C8932}" type="sibTrans" cxnId="{D39058B5-3EFC-454B-81CE-B240B52432E4}">
      <dgm:prSet/>
      <dgm:spPr/>
      <dgm:t>
        <a:bodyPr/>
        <a:lstStyle/>
        <a:p>
          <a:endParaRPr lang="es-MX"/>
        </a:p>
      </dgm:t>
    </dgm:pt>
    <dgm:pt modelId="{7F65795D-20F1-4B7F-8897-EE3C9BD36C82}">
      <dgm:prSet phldrT="[Texto]"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- elegibilidad</a:t>
          </a:r>
        </a:p>
      </dgm:t>
    </dgm:pt>
    <dgm:pt modelId="{D42793F4-C3AE-4789-87A5-E21193DE8525}" type="parTrans" cxnId="{DF9FA894-365D-43EC-A0E1-FB96BCA1DFFC}">
      <dgm:prSet/>
      <dgm:spPr/>
      <dgm:t>
        <a:bodyPr/>
        <a:lstStyle/>
        <a:p>
          <a:endParaRPr lang="es-MX"/>
        </a:p>
      </dgm:t>
    </dgm:pt>
    <dgm:pt modelId="{F201688F-2D9B-429A-9752-F735C5E62ED3}" type="sibTrans" cxnId="{DF9FA894-365D-43EC-A0E1-FB96BCA1DFFC}">
      <dgm:prSet/>
      <dgm:spPr/>
      <dgm:t>
        <a:bodyPr/>
        <a:lstStyle/>
        <a:p>
          <a:endParaRPr lang="es-MX"/>
        </a:p>
      </dgm:t>
    </dgm:pt>
    <dgm:pt modelId="{E2F8DE2C-5791-49D7-8A46-DF317B0B46D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Capacitación a IS elegidas</a:t>
          </a:r>
        </a:p>
      </dgm:t>
    </dgm:pt>
    <dgm:pt modelId="{3D1DFF4B-99D7-4076-BCF2-6F438A9B8FD6}" type="parTrans" cxnId="{6B3298C2-C16D-4C33-8C44-2A60AD3D22C9}">
      <dgm:prSet/>
      <dgm:spPr/>
      <dgm:t>
        <a:bodyPr/>
        <a:lstStyle/>
        <a:p>
          <a:endParaRPr lang="es-MX"/>
        </a:p>
      </dgm:t>
    </dgm:pt>
    <dgm:pt modelId="{C93DDC88-1529-4CFB-9AD3-909C7980CF90}" type="sibTrans" cxnId="{6B3298C2-C16D-4C33-8C44-2A60AD3D22C9}">
      <dgm:prSet/>
      <dgm:spPr/>
      <dgm:t>
        <a:bodyPr/>
        <a:lstStyle/>
        <a:p>
          <a:endParaRPr lang="es-MX"/>
        </a:p>
      </dgm:t>
    </dgm:pt>
    <dgm:pt modelId="{1DA2C4DE-1300-4EA3-A2CD-D81F3ABFCDE1}">
      <dgm:prSet phldrT="[Texto]"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propuestas</a:t>
          </a:r>
        </a:p>
      </dgm:t>
    </dgm:pt>
    <dgm:pt modelId="{1A8B5BD0-8450-4FFF-9332-8C79C62E7FF8}" type="parTrans" cxnId="{30914CC9-8F82-4D54-BBEB-D7F63D349FE6}">
      <dgm:prSet/>
      <dgm:spPr/>
      <dgm:t>
        <a:bodyPr/>
        <a:lstStyle/>
        <a:p>
          <a:endParaRPr lang="es-MX"/>
        </a:p>
      </dgm:t>
    </dgm:pt>
    <dgm:pt modelId="{78F93DA5-F342-4C47-A2F0-749220877F1F}" type="sibTrans" cxnId="{30914CC9-8F82-4D54-BBEB-D7F63D349FE6}">
      <dgm:prSet/>
      <dgm:spPr/>
      <dgm:t>
        <a:bodyPr/>
        <a:lstStyle/>
        <a:p>
          <a:endParaRPr lang="es-MX"/>
        </a:p>
      </dgm:t>
    </dgm:pt>
    <dgm:pt modelId="{A2C3AED5-AC24-497C-BF49-7F28E3EF539A}">
      <dgm:prSet phldrT="[Texto]" custT="1"/>
      <dgm:spPr/>
      <dgm:t>
        <a:bodyPr/>
        <a:lstStyle/>
        <a:p>
          <a:r>
            <a:rPr lang="es-MX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documentos</a:t>
          </a:r>
        </a:p>
      </dgm:t>
    </dgm:pt>
    <dgm:pt modelId="{9CEBB1F7-E954-4174-819B-0231109625A2}" type="parTrans" cxnId="{CFBB1C44-2DC0-4165-913B-E365A3217450}">
      <dgm:prSet/>
      <dgm:spPr/>
      <dgm:t>
        <a:bodyPr/>
        <a:lstStyle/>
        <a:p>
          <a:endParaRPr lang="es-MX"/>
        </a:p>
      </dgm:t>
    </dgm:pt>
    <dgm:pt modelId="{B41DE219-2B54-46B6-8926-A7451B3F0CA7}" type="sibTrans" cxnId="{CFBB1C44-2DC0-4165-913B-E365A3217450}">
      <dgm:prSet/>
      <dgm:spPr/>
      <dgm:t>
        <a:bodyPr/>
        <a:lstStyle/>
        <a:p>
          <a:endParaRPr lang="es-MX"/>
        </a:p>
      </dgm:t>
    </dgm:pt>
    <dgm:pt modelId="{50E03E7C-E2A2-4976-A05E-E8BDBBDAB31A}" type="pres">
      <dgm:prSet presAssocID="{77D71A22-29F1-4FD4-98E2-E45178432156}" presName="arrowDiagram" presStyleCnt="0">
        <dgm:presLayoutVars>
          <dgm:chMax val="5"/>
          <dgm:dir/>
          <dgm:resizeHandles val="exact"/>
        </dgm:presLayoutVars>
      </dgm:prSet>
      <dgm:spPr/>
    </dgm:pt>
    <dgm:pt modelId="{690FCA19-8693-4091-BDF5-19C745537D76}" type="pres">
      <dgm:prSet presAssocID="{77D71A22-29F1-4FD4-98E2-E45178432156}" presName="arrow" presStyleLbl="bgShp" presStyleIdx="0" presStyleCnt="1" custLinFactNeighborX="205"/>
      <dgm:spPr/>
    </dgm:pt>
    <dgm:pt modelId="{0D582864-B5A8-449F-8544-38D0F2C242D6}" type="pres">
      <dgm:prSet presAssocID="{77D71A22-29F1-4FD4-98E2-E45178432156}" presName="arrowDiagram5" presStyleCnt="0"/>
      <dgm:spPr/>
    </dgm:pt>
    <dgm:pt modelId="{CF710DB5-A1CC-433C-82F3-63BB857569B0}" type="pres">
      <dgm:prSet presAssocID="{A12B35A7-6657-4C89-98C3-B1828B49F10E}" presName="bullet5a" presStyleLbl="node1" presStyleIdx="0" presStyleCnt="5" custLinFactNeighborX="-40400" custLinFactNeighborY="60462"/>
      <dgm:spPr/>
    </dgm:pt>
    <dgm:pt modelId="{A43E2E79-2A2E-44A4-8CA4-FF11FD716D11}" type="pres">
      <dgm:prSet presAssocID="{A12B35A7-6657-4C89-98C3-B1828B49F10E}" presName="textBox5a" presStyleLbl="revTx" presStyleIdx="0" presStyleCnt="5" custScaleX="138354" custScaleY="73010" custLinFactNeighborX="8274" custLinFactNeighborY="6179">
        <dgm:presLayoutVars>
          <dgm:bulletEnabled val="1"/>
        </dgm:presLayoutVars>
      </dgm:prSet>
      <dgm:spPr/>
    </dgm:pt>
    <dgm:pt modelId="{2139395F-571E-456E-B7FB-5F1A4A8E4C3C}" type="pres">
      <dgm:prSet presAssocID="{7F65795D-20F1-4B7F-8897-EE3C9BD36C82}" presName="bullet5b" presStyleLbl="node1" presStyleIdx="1" presStyleCnt="5" custLinFactX="-100000" custLinFactY="100000" custLinFactNeighborX="-158810" custLinFactNeighborY="112444"/>
      <dgm:spPr/>
    </dgm:pt>
    <dgm:pt modelId="{F1E9BE40-8CF4-4F7B-8E81-E0A4D6CCCBDE}" type="pres">
      <dgm:prSet presAssocID="{7F65795D-20F1-4B7F-8897-EE3C9BD36C82}" presName="textBox5b" presStyleLbl="revTx" presStyleIdx="1" presStyleCnt="5" custScaleX="148684" custScaleY="9594" custLinFactNeighborX="-29820" custLinFactNeighborY="-9125">
        <dgm:presLayoutVars>
          <dgm:bulletEnabled val="1"/>
        </dgm:presLayoutVars>
      </dgm:prSet>
      <dgm:spPr/>
    </dgm:pt>
    <dgm:pt modelId="{78398FBE-0796-41DB-9C5F-1D1274688958}" type="pres">
      <dgm:prSet presAssocID="{E2F8DE2C-5791-49D7-8A46-DF317B0B46DD}" presName="bullet5c" presStyleLbl="node1" presStyleIdx="2" presStyleCnt="5" custLinFactX="-200000" custLinFactY="100000" custLinFactNeighborX="-207184" custLinFactNeighborY="131129"/>
      <dgm:spPr/>
    </dgm:pt>
    <dgm:pt modelId="{CDB8D2AF-0FA1-4192-832A-CCF143724239}" type="pres">
      <dgm:prSet presAssocID="{E2F8DE2C-5791-49D7-8A46-DF317B0B46DD}" presName="textBox5c" presStyleLbl="revTx" presStyleIdx="2" presStyleCnt="5" custScaleX="137376" custScaleY="15352" custLinFactNeighborX="-97963" custLinFactNeighborY="-2522">
        <dgm:presLayoutVars>
          <dgm:bulletEnabled val="1"/>
        </dgm:presLayoutVars>
      </dgm:prSet>
      <dgm:spPr/>
    </dgm:pt>
    <dgm:pt modelId="{15C14B7F-541A-48E0-B5ED-77440718AE24}" type="pres">
      <dgm:prSet presAssocID="{1DA2C4DE-1300-4EA3-A2CD-D81F3ABFCDE1}" presName="bullet5d" presStyleLbl="node1" presStyleIdx="3" presStyleCnt="5" custLinFactX="-200000" custLinFactY="99629" custLinFactNeighborX="-295718" custLinFactNeighborY="100000"/>
      <dgm:spPr/>
    </dgm:pt>
    <dgm:pt modelId="{9004BE84-A10A-48F3-9D47-462F8D37EEDB}" type="pres">
      <dgm:prSet presAssocID="{1DA2C4DE-1300-4EA3-A2CD-D81F3ABFCDE1}" presName="textBox5d" presStyleLbl="revTx" presStyleIdx="3" presStyleCnt="5" custScaleX="138981" custScaleY="8364" custLinFactX="-45113" custLinFactNeighborX="-100000" custLinFactNeighborY="-8936">
        <dgm:presLayoutVars>
          <dgm:bulletEnabled val="1"/>
        </dgm:presLayoutVars>
      </dgm:prSet>
      <dgm:spPr/>
    </dgm:pt>
    <dgm:pt modelId="{2D5A4908-3249-4ED6-9B56-C815D94ED1C9}" type="pres">
      <dgm:prSet presAssocID="{A2C3AED5-AC24-497C-BF49-7F28E3EF539A}" presName="bullet5e" presStyleLbl="node1" presStyleIdx="4" presStyleCnt="5" custLinFactNeighborX="-90953" custLinFactNeighborY="7752"/>
      <dgm:spPr/>
    </dgm:pt>
    <dgm:pt modelId="{AA2D335D-EBE5-4689-8EEE-7F6B65F7E2FB}" type="pres">
      <dgm:prSet presAssocID="{A2C3AED5-AC24-497C-BF49-7F28E3EF539A}" presName="textBox5e" presStyleLbl="revTx" presStyleIdx="4" presStyleCnt="5" custScaleX="142783" custScaleY="8628" custLinFactNeighborX="-15318" custLinFactNeighborY="-38479">
        <dgm:presLayoutVars>
          <dgm:bulletEnabled val="1"/>
        </dgm:presLayoutVars>
      </dgm:prSet>
      <dgm:spPr/>
    </dgm:pt>
  </dgm:ptLst>
  <dgm:cxnLst>
    <dgm:cxn modelId="{4F8B5A30-50AF-4E0E-892E-6E3866593A42}" type="presOf" srcId="{77D71A22-29F1-4FD4-98E2-E45178432156}" destId="{50E03E7C-E2A2-4976-A05E-E8BDBBDAB31A}" srcOrd="0" destOrd="0" presId="urn:microsoft.com/office/officeart/2005/8/layout/arrow2"/>
    <dgm:cxn modelId="{CFBB1C44-2DC0-4165-913B-E365A3217450}" srcId="{77D71A22-29F1-4FD4-98E2-E45178432156}" destId="{A2C3AED5-AC24-497C-BF49-7F28E3EF539A}" srcOrd="4" destOrd="0" parTransId="{9CEBB1F7-E954-4174-819B-0231109625A2}" sibTransId="{B41DE219-2B54-46B6-8926-A7451B3F0CA7}"/>
    <dgm:cxn modelId="{2DD7D5C0-73BA-487C-B442-B2E40B9284A2}" type="presOf" srcId="{1DA2C4DE-1300-4EA3-A2CD-D81F3ABFCDE1}" destId="{9004BE84-A10A-48F3-9D47-462F8D37EEDB}" srcOrd="0" destOrd="0" presId="urn:microsoft.com/office/officeart/2005/8/layout/arrow2"/>
    <dgm:cxn modelId="{6B3298C2-C16D-4C33-8C44-2A60AD3D22C9}" srcId="{77D71A22-29F1-4FD4-98E2-E45178432156}" destId="{E2F8DE2C-5791-49D7-8A46-DF317B0B46DD}" srcOrd="2" destOrd="0" parTransId="{3D1DFF4B-99D7-4076-BCF2-6F438A9B8FD6}" sibTransId="{C93DDC88-1529-4CFB-9AD3-909C7980CF90}"/>
    <dgm:cxn modelId="{D39058B5-3EFC-454B-81CE-B240B52432E4}" srcId="{77D71A22-29F1-4FD4-98E2-E45178432156}" destId="{A12B35A7-6657-4C89-98C3-B1828B49F10E}" srcOrd="0" destOrd="0" parTransId="{CFB7153D-6D33-49D1-AA2D-AD007891DEB8}" sibTransId="{6FEDE9A7-D82F-42B1-9DE4-D2EE312C8932}"/>
    <dgm:cxn modelId="{75EEDF37-FE9D-4629-A8F4-DAAEBF6E6E73}" type="presOf" srcId="{A2C3AED5-AC24-497C-BF49-7F28E3EF539A}" destId="{AA2D335D-EBE5-4689-8EEE-7F6B65F7E2FB}" srcOrd="0" destOrd="0" presId="urn:microsoft.com/office/officeart/2005/8/layout/arrow2"/>
    <dgm:cxn modelId="{0B55FC14-E47E-4F08-849F-5C1A75C79DBD}" type="presOf" srcId="{A12B35A7-6657-4C89-98C3-B1828B49F10E}" destId="{A43E2E79-2A2E-44A4-8CA4-FF11FD716D11}" srcOrd="0" destOrd="0" presId="urn:microsoft.com/office/officeart/2005/8/layout/arrow2"/>
    <dgm:cxn modelId="{30914CC9-8F82-4D54-BBEB-D7F63D349FE6}" srcId="{77D71A22-29F1-4FD4-98E2-E45178432156}" destId="{1DA2C4DE-1300-4EA3-A2CD-D81F3ABFCDE1}" srcOrd="3" destOrd="0" parTransId="{1A8B5BD0-8450-4FFF-9332-8C79C62E7FF8}" sibTransId="{78F93DA5-F342-4C47-A2F0-749220877F1F}"/>
    <dgm:cxn modelId="{5ADD5E39-5559-4037-9467-C2F38EEE2685}" type="presOf" srcId="{7F65795D-20F1-4B7F-8897-EE3C9BD36C82}" destId="{F1E9BE40-8CF4-4F7B-8E81-E0A4D6CCCBDE}" srcOrd="0" destOrd="0" presId="urn:microsoft.com/office/officeart/2005/8/layout/arrow2"/>
    <dgm:cxn modelId="{233C47AE-02C1-4B0A-838D-52D1E0C3DCC5}" type="presOf" srcId="{E2F8DE2C-5791-49D7-8A46-DF317B0B46DD}" destId="{CDB8D2AF-0FA1-4192-832A-CCF143724239}" srcOrd="0" destOrd="0" presId="urn:microsoft.com/office/officeart/2005/8/layout/arrow2"/>
    <dgm:cxn modelId="{DF9FA894-365D-43EC-A0E1-FB96BCA1DFFC}" srcId="{77D71A22-29F1-4FD4-98E2-E45178432156}" destId="{7F65795D-20F1-4B7F-8897-EE3C9BD36C82}" srcOrd="1" destOrd="0" parTransId="{D42793F4-C3AE-4789-87A5-E21193DE8525}" sibTransId="{F201688F-2D9B-429A-9752-F735C5E62ED3}"/>
    <dgm:cxn modelId="{1E2A701E-A21A-47EC-9107-29D274685268}" type="presParOf" srcId="{50E03E7C-E2A2-4976-A05E-E8BDBBDAB31A}" destId="{690FCA19-8693-4091-BDF5-19C745537D76}" srcOrd="0" destOrd="0" presId="urn:microsoft.com/office/officeart/2005/8/layout/arrow2"/>
    <dgm:cxn modelId="{F8BAC457-D8D2-4C34-934B-78FE993EFF6C}" type="presParOf" srcId="{50E03E7C-E2A2-4976-A05E-E8BDBBDAB31A}" destId="{0D582864-B5A8-449F-8544-38D0F2C242D6}" srcOrd="1" destOrd="0" presId="urn:microsoft.com/office/officeart/2005/8/layout/arrow2"/>
    <dgm:cxn modelId="{CB7EA32A-6049-4964-A159-7E182E0104DB}" type="presParOf" srcId="{0D582864-B5A8-449F-8544-38D0F2C242D6}" destId="{CF710DB5-A1CC-433C-82F3-63BB857569B0}" srcOrd="0" destOrd="0" presId="urn:microsoft.com/office/officeart/2005/8/layout/arrow2"/>
    <dgm:cxn modelId="{B3DEBD7D-007B-4840-8636-1D9252855058}" type="presParOf" srcId="{0D582864-B5A8-449F-8544-38D0F2C242D6}" destId="{A43E2E79-2A2E-44A4-8CA4-FF11FD716D11}" srcOrd="1" destOrd="0" presId="urn:microsoft.com/office/officeart/2005/8/layout/arrow2"/>
    <dgm:cxn modelId="{9AC5B68B-A2C3-48F2-91D9-3C695B6064FD}" type="presParOf" srcId="{0D582864-B5A8-449F-8544-38D0F2C242D6}" destId="{2139395F-571E-456E-B7FB-5F1A4A8E4C3C}" srcOrd="2" destOrd="0" presId="urn:microsoft.com/office/officeart/2005/8/layout/arrow2"/>
    <dgm:cxn modelId="{55DADAD3-4DF6-43DE-BF0D-ABAF9CC7FCB5}" type="presParOf" srcId="{0D582864-B5A8-449F-8544-38D0F2C242D6}" destId="{F1E9BE40-8CF4-4F7B-8E81-E0A4D6CCCBDE}" srcOrd="3" destOrd="0" presId="urn:microsoft.com/office/officeart/2005/8/layout/arrow2"/>
    <dgm:cxn modelId="{7BF5DBE3-AED6-49CA-AABB-1EC1D8B50B7C}" type="presParOf" srcId="{0D582864-B5A8-449F-8544-38D0F2C242D6}" destId="{78398FBE-0796-41DB-9C5F-1D1274688958}" srcOrd="4" destOrd="0" presId="urn:microsoft.com/office/officeart/2005/8/layout/arrow2"/>
    <dgm:cxn modelId="{9328721C-D72D-48B5-AD99-47E2D25521D2}" type="presParOf" srcId="{0D582864-B5A8-449F-8544-38D0F2C242D6}" destId="{CDB8D2AF-0FA1-4192-832A-CCF143724239}" srcOrd="5" destOrd="0" presId="urn:microsoft.com/office/officeart/2005/8/layout/arrow2"/>
    <dgm:cxn modelId="{0E7FD958-4DE3-4AB9-A261-C94E284D6874}" type="presParOf" srcId="{0D582864-B5A8-449F-8544-38D0F2C242D6}" destId="{15C14B7F-541A-48E0-B5ED-77440718AE24}" srcOrd="6" destOrd="0" presId="urn:microsoft.com/office/officeart/2005/8/layout/arrow2"/>
    <dgm:cxn modelId="{501F129C-EE7B-4F68-8122-EE1E894E3F52}" type="presParOf" srcId="{0D582864-B5A8-449F-8544-38D0F2C242D6}" destId="{9004BE84-A10A-48F3-9D47-462F8D37EEDB}" srcOrd="7" destOrd="0" presId="urn:microsoft.com/office/officeart/2005/8/layout/arrow2"/>
    <dgm:cxn modelId="{8C31BF9F-D737-4945-9227-F56FF7987227}" type="presParOf" srcId="{0D582864-B5A8-449F-8544-38D0F2C242D6}" destId="{2D5A4908-3249-4ED6-9B56-C815D94ED1C9}" srcOrd="8" destOrd="0" presId="urn:microsoft.com/office/officeart/2005/8/layout/arrow2"/>
    <dgm:cxn modelId="{6B8DFDB9-5E6B-4E2A-8A30-4DCE190BF802}" type="presParOf" srcId="{0D582864-B5A8-449F-8544-38D0F2C242D6}" destId="{AA2D335D-EBE5-4689-8EEE-7F6B65F7E2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C9D52B-1534-4390-A6FD-11EE7A9F99EB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4E1262DB-8337-4DEC-B9BE-5F52AC6252E7}">
      <dgm:prSet phldrT="[Texto]"/>
      <dgm:spPr/>
      <dgm:t>
        <a:bodyPr/>
        <a:lstStyle/>
        <a:p>
          <a:r>
            <a:rPr lang="es-PE" b="1" dirty="0"/>
            <a:t>Evaluación de Elegibilidad </a:t>
          </a:r>
        </a:p>
      </dgm:t>
    </dgm:pt>
    <dgm:pt modelId="{C2C078DF-FEC6-4157-8043-38E45DEB99F1}" type="parTrans" cxnId="{BB78DF52-9EFC-412E-B15A-E9F90C0CCE16}">
      <dgm:prSet/>
      <dgm:spPr/>
      <dgm:t>
        <a:bodyPr/>
        <a:lstStyle/>
        <a:p>
          <a:endParaRPr lang="es-PE"/>
        </a:p>
      </dgm:t>
    </dgm:pt>
    <dgm:pt modelId="{0374447F-3473-43D4-B970-F5361A0CBB4F}" type="sibTrans" cxnId="{BB78DF52-9EFC-412E-B15A-E9F90C0CCE16}">
      <dgm:prSet/>
      <dgm:spPr/>
      <dgm:t>
        <a:bodyPr/>
        <a:lstStyle/>
        <a:p>
          <a:endParaRPr lang="es-PE"/>
        </a:p>
      </dgm:t>
    </dgm:pt>
    <dgm:pt modelId="{320FD1D2-0064-4A53-99FD-155EADFA7089}">
      <dgm:prSet phldrT="[Texto]" custT="1"/>
      <dgm:spPr/>
      <dgm:t>
        <a:bodyPr/>
        <a:lstStyle/>
        <a:p>
          <a:r>
            <a:rPr lang="es-PE" sz="1200" dirty="0"/>
            <a:t>Legal</a:t>
          </a:r>
          <a:r>
            <a:rPr lang="es-PE" sz="1100" dirty="0"/>
            <a:t>  </a:t>
          </a:r>
        </a:p>
      </dgm:t>
    </dgm:pt>
    <dgm:pt modelId="{B60292D8-BB67-4128-A97A-12BE199539CA}" type="parTrans" cxnId="{D29456CC-5BCE-417C-BF2F-47A601DA73EB}">
      <dgm:prSet/>
      <dgm:spPr/>
      <dgm:t>
        <a:bodyPr/>
        <a:lstStyle/>
        <a:p>
          <a:endParaRPr lang="es-PE"/>
        </a:p>
      </dgm:t>
    </dgm:pt>
    <dgm:pt modelId="{1595E42D-43BD-4F44-A80B-D3FBC217C5ED}" type="sibTrans" cxnId="{D29456CC-5BCE-417C-BF2F-47A601DA73EB}">
      <dgm:prSet/>
      <dgm:spPr/>
      <dgm:t>
        <a:bodyPr/>
        <a:lstStyle/>
        <a:p>
          <a:endParaRPr lang="es-PE"/>
        </a:p>
      </dgm:t>
    </dgm:pt>
    <dgm:pt modelId="{86091DFB-880B-4468-9197-36A3DF986A91}">
      <dgm:prSet phldrT="[Texto]" custT="1"/>
      <dgm:spPr/>
      <dgm:t>
        <a:bodyPr/>
        <a:lstStyle/>
        <a:p>
          <a:r>
            <a:rPr lang="es-PE" sz="1200" dirty="0"/>
            <a:t>Capacidad institucional-Características del clúster</a:t>
          </a:r>
          <a:endParaRPr lang="es-PE" sz="1400" dirty="0"/>
        </a:p>
      </dgm:t>
    </dgm:pt>
    <dgm:pt modelId="{9741614F-74FE-466C-86E0-C64293F2FCBA}" type="parTrans" cxnId="{EF71A7B2-F84C-4518-BD57-7CE3EBB27819}">
      <dgm:prSet/>
      <dgm:spPr/>
      <dgm:t>
        <a:bodyPr/>
        <a:lstStyle/>
        <a:p>
          <a:endParaRPr lang="es-PE"/>
        </a:p>
      </dgm:t>
    </dgm:pt>
    <dgm:pt modelId="{4CDF0DBE-CAD7-46ED-AF0D-CD510A1D8921}" type="sibTrans" cxnId="{EF71A7B2-F84C-4518-BD57-7CE3EBB27819}">
      <dgm:prSet/>
      <dgm:spPr/>
      <dgm:t>
        <a:bodyPr/>
        <a:lstStyle/>
        <a:p>
          <a:endParaRPr lang="es-PE"/>
        </a:p>
      </dgm:t>
    </dgm:pt>
    <dgm:pt modelId="{1D493834-4435-497B-9FDD-0EBF49C1C301}">
      <dgm:prSet phldrT="[Texto]"/>
      <dgm:spPr/>
      <dgm:t>
        <a:bodyPr/>
        <a:lstStyle/>
        <a:p>
          <a:r>
            <a:rPr lang="es-PE" b="1" dirty="0"/>
            <a:t>Evaluación de Propuesta</a:t>
          </a:r>
        </a:p>
      </dgm:t>
    </dgm:pt>
    <dgm:pt modelId="{9198510E-4BC0-4BBC-99C6-524D02C15BB6}" type="parTrans" cxnId="{144DE0D6-BA2C-4A00-8473-66E745ED7F2D}">
      <dgm:prSet/>
      <dgm:spPr/>
      <dgm:t>
        <a:bodyPr/>
        <a:lstStyle/>
        <a:p>
          <a:endParaRPr lang="es-PE"/>
        </a:p>
      </dgm:t>
    </dgm:pt>
    <dgm:pt modelId="{DF3B2D4E-718A-4B13-93DA-13ADE222C719}" type="sibTrans" cxnId="{144DE0D6-BA2C-4A00-8473-66E745ED7F2D}">
      <dgm:prSet/>
      <dgm:spPr/>
      <dgm:t>
        <a:bodyPr/>
        <a:lstStyle/>
        <a:p>
          <a:endParaRPr lang="es-PE"/>
        </a:p>
      </dgm:t>
    </dgm:pt>
    <dgm:pt modelId="{4F7E78EF-843C-4C87-9A33-133045DF3583}">
      <dgm:prSet phldrT="[Texto]" custT="1"/>
      <dgm:spPr/>
      <dgm:t>
        <a:bodyPr/>
        <a:lstStyle/>
        <a:p>
          <a:r>
            <a:rPr lang="es-PE" sz="1200" dirty="0"/>
            <a:t>Evaluadores externos</a:t>
          </a:r>
        </a:p>
      </dgm:t>
    </dgm:pt>
    <dgm:pt modelId="{277C5BF4-5CC4-41E0-81E1-B7833ABD72B5}" type="parTrans" cxnId="{405175A5-18D4-4EEF-BB89-9061918285C3}">
      <dgm:prSet/>
      <dgm:spPr/>
      <dgm:t>
        <a:bodyPr/>
        <a:lstStyle/>
        <a:p>
          <a:endParaRPr lang="es-PE"/>
        </a:p>
      </dgm:t>
    </dgm:pt>
    <dgm:pt modelId="{090F24A3-D611-496F-91E2-621DE46E7807}" type="sibTrans" cxnId="{405175A5-18D4-4EEF-BB89-9061918285C3}">
      <dgm:prSet/>
      <dgm:spPr/>
      <dgm:t>
        <a:bodyPr/>
        <a:lstStyle/>
        <a:p>
          <a:endParaRPr lang="es-PE"/>
        </a:p>
      </dgm:t>
    </dgm:pt>
    <dgm:pt modelId="{9E8221C7-09B4-4E87-9C4B-0749D6FC0F14}">
      <dgm:prSet phldrT="[Texto]" custT="1"/>
      <dgm:spPr/>
      <dgm:t>
        <a:bodyPr/>
        <a:lstStyle/>
        <a:p>
          <a:r>
            <a:rPr lang="es-PE" sz="1200" dirty="0"/>
            <a:t>Comité de Expertos</a:t>
          </a:r>
        </a:p>
        <a:p>
          <a:r>
            <a:rPr lang="es-PE" sz="1100" dirty="0"/>
            <a:t>(1 internacional y 2 nacionales)</a:t>
          </a:r>
        </a:p>
      </dgm:t>
    </dgm:pt>
    <dgm:pt modelId="{F7F69BD2-D089-4962-AA26-29FC33298290}" type="parTrans" cxnId="{ED37D55C-8B73-4A7C-AA50-2B69F21AB539}">
      <dgm:prSet/>
      <dgm:spPr/>
      <dgm:t>
        <a:bodyPr/>
        <a:lstStyle/>
        <a:p>
          <a:endParaRPr lang="es-PE"/>
        </a:p>
      </dgm:t>
    </dgm:pt>
    <dgm:pt modelId="{02123AF6-8015-4932-B2D5-5495B901F982}" type="sibTrans" cxnId="{ED37D55C-8B73-4A7C-AA50-2B69F21AB539}">
      <dgm:prSet/>
      <dgm:spPr/>
      <dgm:t>
        <a:bodyPr/>
        <a:lstStyle/>
        <a:p>
          <a:endParaRPr lang="es-PE"/>
        </a:p>
      </dgm:t>
    </dgm:pt>
    <dgm:pt modelId="{953B9E9C-64D5-46DC-81D4-9DA36DAA4E5F}">
      <dgm:prSet phldrT="[Texto]"/>
      <dgm:spPr/>
      <dgm:t>
        <a:bodyPr/>
        <a:lstStyle/>
        <a:p>
          <a:r>
            <a:rPr lang="es-PE" b="1" dirty="0"/>
            <a:t>Ejecución</a:t>
          </a:r>
        </a:p>
      </dgm:t>
    </dgm:pt>
    <dgm:pt modelId="{3D8DCD38-D6CF-425B-80EE-26D9AE1174B7}" type="parTrans" cxnId="{5C90040B-0429-4D48-BFD5-636526862F4C}">
      <dgm:prSet/>
      <dgm:spPr/>
      <dgm:t>
        <a:bodyPr/>
        <a:lstStyle/>
        <a:p>
          <a:endParaRPr lang="es-PE"/>
        </a:p>
      </dgm:t>
    </dgm:pt>
    <dgm:pt modelId="{03123E13-A132-491F-919D-D6A00DCD0487}" type="sibTrans" cxnId="{5C90040B-0429-4D48-BFD5-636526862F4C}">
      <dgm:prSet/>
      <dgm:spPr/>
      <dgm:t>
        <a:bodyPr/>
        <a:lstStyle/>
        <a:p>
          <a:endParaRPr lang="es-PE"/>
        </a:p>
      </dgm:t>
    </dgm:pt>
    <dgm:pt modelId="{36D2FB9F-4D30-4037-B4FD-088EBA24BCB2}">
      <dgm:prSet phldrT="[Texto]" custT="1"/>
      <dgm:spPr/>
      <dgm:t>
        <a:bodyPr/>
        <a:lstStyle/>
        <a:p>
          <a:r>
            <a:rPr lang="es-PE" sz="1200" dirty="0"/>
            <a:t>Elaboración de PRC y Const. Grupo Gestor</a:t>
          </a:r>
        </a:p>
        <a:p>
          <a:r>
            <a:rPr lang="es-PE" sz="1200" dirty="0"/>
            <a:t>[Facilitación de Consultora internacional]</a:t>
          </a:r>
        </a:p>
      </dgm:t>
    </dgm:pt>
    <dgm:pt modelId="{CDEEB012-E656-476D-80BB-CD498A043C8A}" type="parTrans" cxnId="{3B84117A-EA8D-453A-85D1-9079470325D2}">
      <dgm:prSet/>
      <dgm:spPr/>
      <dgm:t>
        <a:bodyPr/>
        <a:lstStyle/>
        <a:p>
          <a:endParaRPr lang="es-PE"/>
        </a:p>
      </dgm:t>
    </dgm:pt>
    <dgm:pt modelId="{3A2B0DC2-54F5-444B-9F43-51527A493FB5}" type="sibTrans" cxnId="{3B84117A-EA8D-453A-85D1-9079470325D2}">
      <dgm:prSet/>
      <dgm:spPr/>
      <dgm:t>
        <a:bodyPr/>
        <a:lstStyle/>
        <a:p>
          <a:endParaRPr lang="es-PE"/>
        </a:p>
      </dgm:t>
    </dgm:pt>
    <dgm:pt modelId="{9D0D6741-0210-4A0D-8EE6-1318530B6940}">
      <dgm:prSet phldrT="[Texto]" custT="1"/>
      <dgm:spPr/>
      <dgm:t>
        <a:bodyPr/>
        <a:lstStyle/>
        <a:p>
          <a:r>
            <a:rPr lang="es-PE" sz="1200" dirty="0"/>
            <a:t>Implementación del PRC</a:t>
          </a:r>
        </a:p>
      </dgm:t>
    </dgm:pt>
    <dgm:pt modelId="{9EDF1C98-3E07-4DA6-9EFD-9FEC6F60164C}" type="parTrans" cxnId="{7767246B-5BCB-4E74-B846-C183154BAD75}">
      <dgm:prSet/>
      <dgm:spPr/>
      <dgm:t>
        <a:bodyPr/>
        <a:lstStyle/>
        <a:p>
          <a:endParaRPr lang="es-PE"/>
        </a:p>
      </dgm:t>
    </dgm:pt>
    <dgm:pt modelId="{BE518028-D93A-4485-811B-2B60160713F5}" type="sibTrans" cxnId="{7767246B-5BCB-4E74-B846-C183154BAD75}">
      <dgm:prSet/>
      <dgm:spPr/>
      <dgm:t>
        <a:bodyPr/>
        <a:lstStyle/>
        <a:p>
          <a:endParaRPr lang="es-PE"/>
        </a:p>
      </dgm:t>
    </dgm:pt>
    <dgm:pt modelId="{93F95B05-B844-4CF9-B91E-071B531BDB0B}">
      <dgm:prSet phldrT="[Texto]" custT="1"/>
      <dgm:spPr/>
      <dgm:t>
        <a:bodyPr/>
        <a:lstStyle/>
        <a:p>
          <a:r>
            <a:rPr lang="es-PE" sz="1400" dirty="0"/>
            <a:t>Ratificación Comité Dirección</a:t>
          </a:r>
        </a:p>
      </dgm:t>
    </dgm:pt>
    <dgm:pt modelId="{9EFB802D-807D-432B-8D2C-681C9220D30B}" type="parTrans" cxnId="{F4E9DB17-F098-4431-8EF1-A7391432BAB5}">
      <dgm:prSet/>
      <dgm:spPr/>
      <dgm:t>
        <a:bodyPr/>
        <a:lstStyle/>
        <a:p>
          <a:endParaRPr lang="es-PE"/>
        </a:p>
      </dgm:t>
    </dgm:pt>
    <dgm:pt modelId="{317F1C15-7869-4B35-B34D-581964DEFF01}" type="sibTrans" cxnId="{F4E9DB17-F098-4431-8EF1-A7391432BAB5}">
      <dgm:prSet/>
      <dgm:spPr/>
      <dgm:t>
        <a:bodyPr/>
        <a:lstStyle/>
        <a:p>
          <a:endParaRPr lang="es-PE"/>
        </a:p>
      </dgm:t>
    </dgm:pt>
    <dgm:pt modelId="{5862218D-76E2-4BC8-84EC-16CD83E9F061}" type="pres">
      <dgm:prSet presAssocID="{ABC9D52B-1534-4390-A6FD-11EE7A9F99EB}" presName="Name0" presStyleCnt="0">
        <dgm:presLayoutVars>
          <dgm:dir/>
        </dgm:presLayoutVars>
      </dgm:prSet>
      <dgm:spPr/>
    </dgm:pt>
    <dgm:pt modelId="{750B8716-389B-498D-A0DA-DB0F3374F7FF}" type="pres">
      <dgm:prSet presAssocID="{4E1262DB-8337-4DEC-B9BE-5F52AC6252E7}" presName="parComposite" presStyleCnt="0"/>
      <dgm:spPr/>
    </dgm:pt>
    <dgm:pt modelId="{48E64B1C-E039-40D9-8E23-BE703184D796}" type="pres">
      <dgm:prSet presAssocID="{4E1262DB-8337-4DEC-B9BE-5F52AC6252E7}" presName="parBigCircle" presStyleLbl="node0" presStyleIdx="0" presStyleCnt="3"/>
      <dgm:spPr/>
    </dgm:pt>
    <dgm:pt modelId="{C1FF17DB-0B5A-4D9F-B9FA-23B15A5F6225}" type="pres">
      <dgm:prSet presAssocID="{4E1262DB-8337-4DEC-B9BE-5F52AC6252E7}" presName="parTx" presStyleLbl="revTx" presStyleIdx="0" presStyleCnt="17"/>
      <dgm:spPr/>
    </dgm:pt>
    <dgm:pt modelId="{2123BC62-DA11-46EF-9217-3E746E8489AD}" type="pres">
      <dgm:prSet presAssocID="{4E1262DB-8337-4DEC-B9BE-5F52AC6252E7}" presName="bSpace" presStyleCnt="0"/>
      <dgm:spPr/>
    </dgm:pt>
    <dgm:pt modelId="{70F65C43-5CBF-40F1-8572-E8506C74E857}" type="pres">
      <dgm:prSet presAssocID="{4E1262DB-8337-4DEC-B9BE-5F52AC6252E7}" presName="parBackupNorm" presStyleCnt="0"/>
      <dgm:spPr/>
    </dgm:pt>
    <dgm:pt modelId="{C423DD37-B194-4FBF-BBB7-EFC64EB45B57}" type="pres">
      <dgm:prSet presAssocID="{0374447F-3473-43D4-B970-F5361A0CBB4F}" presName="parSpace" presStyleCnt="0"/>
      <dgm:spPr/>
    </dgm:pt>
    <dgm:pt modelId="{4ABA8B42-37A8-4783-801A-11300F090E3E}" type="pres">
      <dgm:prSet presAssocID="{320FD1D2-0064-4A53-99FD-155EADFA7089}" presName="desBackupLeftNorm" presStyleCnt="0"/>
      <dgm:spPr/>
    </dgm:pt>
    <dgm:pt modelId="{5C0599D5-26AE-4783-AC79-726DA580D7AB}" type="pres">
      <dgm:prSet presAssocID="{320FD1D2-0064-4A53-99FD-155EADFA7089}" presName="desComposite" presStyleCnt="0"/>
      <dgm:spPr/>
    </dgm:pt>
    <dgm:pt modelId="{6C3B64F1-5E1E-4A41-83E0-AA75A35DDCF0}" type="pres">
      <dgm:prSet presAssocID="{320FD1D2-0064-4A53-99FD-155EADFA7089}" presName="desCircle" presStyleLbl="node1" presStyleIdx="0" presStyleCnt="7"/>
      <dgm:spPr/>
    </dgm:pt>
    <dgm:pt modelId="{D62D30A7-CCA4-4E7F-B33D-52DA1E939689}" type="pres">
      <dgm:prSet presAssocID="{320FD1D2-0064-4A53-99FD-155EADFA7089}" presName="chTx" presStyleLbl="revTx" presStyleIdx="1" presStyleCnt="17"/>
      <dgm:spPr/>
    </dgm:pt>
    <dgm:pt modelId="{CC2C07A3-1D3F-4DDC-9524-822A942238BF}" type="pres">
      <dgm:prSet presAssocID="{320FD1D2-0064-4A53-99FD-155EADFA7089}" presName="desTx" presStyleLbl="revTx" presStyleIdx="2" presStyleCnt="17">
        <dgm:presLayoutVars>
          <dgm:bulletEnabled val="1"/>
        </dgm:presLayoutVars>
      </dgm:prSet>
      <dgm:spPr/>
    </dgm:pt>
    <dgm:pt modelId="{CBA08DAA-EA7D-4A85-9224-5FF53079E513}" type="pres">
      <dgm:prSet presAssocID="{320FD1D2-0064-4A53-99FD-155EADFA7089}" presName="desBackupRightNorm" presStyleCnt="0"/>
      <dgm:spPr/>
    </dgm:pt>
    <dgm:pt modelId="{E81C98EC-CA09-40A5-ACEB-0656313B246F}" type="pres">
      <dgm:prSet presAssocID="{1595E42D-43BD-4F44-A80B-D3FBC217C5ED}" presName="desSpace" presStyleCnt="0"/>
      <dgm:spPr/>
    </dgm:pt>
    <dgm:pt modelId="{FC637C50-B91E-4B92-ACAD-99F627FA004D}" type="pres">
      <dgm:prSet presAssocID="{86091DFB-880B-4468-9197-36A3DF986A91}" presName="desBackupLeftNorm" presStyleCnt="0"/>
      <dgm:spPr/>
    </dgm:pt>
    <dgm:pt modelId="{AC65784D-913A-47A7-B9C6-6A3763A79B58}" type="pres">
      <dgm:prSet presAssocID="{86091DFB-880B-4468-9197-36A3DF986A91}" presName="desComposite" presStyleCnt="0"/>
      <dgm:spPr/>
    </dgm:pt>
    <dgm:pt modelId="{D3F9F136-489D-41E0-8469-0CE8083D8040}" type="pres">
      <dgm:prSet presAssocID="{86091DFB-880B-4468-9197-36A3DF986A91}" presName="desCircle" presStyleLbl="node1" presStyleIdx="1" presStyleCnt="7"/>
      <dgm:spPr/>
    </dgm:pt>
    <dgm:pt modelId="{3480EAFD-5739-4A98-A5EC-A064F141BC97}" type="pres">
      <dgm:prSet presAssocID="{86091DFB-880B-4468-9197-36A3DF986A91}" presName="chTx" presStyleLbl="revTx" presStyleIdx="3" presStyleCnt="17"/>
      <dgm:spPr/>
    </dgm:pt>
    <dgm:pt modelId="{2861C4A3-35FB-43E2-B7F3-1D328E5458E3}" type="pres">
      <dgm:prSet presAssocID="{86091DFB-880B-4468-9197-36A3DF986A91}" presName="desTx" presStyleLbl="revTx" presStyleIdx="4" presStyleCnt="17">
        <dgm:presLayoutVars>
          <dgm:bulletEnabled val="1"/>
        </dgm:presLayoutVars>
      </dgm:prSet>
      <dgm:spPr/>
    </dgm:pt>
    <dgm:pt modelId="{8E3793DC-F86B-4817-B385-2CE4D45E69DF}" type="pres">
      <dgm:prSet presAssocID="{86091DFB-880B-4468-9197-36A3DF986A91}" presName="desBackupRightNorm" presStyleCnt="0"/>
      <dgm:spPr/>
    </dgm:pt>
    <dgm:pt modelId="{CCF85F1F-F001-42F3-A70F-4CDF6763F134}" type="pres">
      <dgm:prSet presAssocID="{4CDF0DBE-CAD7-46ED-AF0D-CD510A1D8921}" presName="desSpace" presStyleCnt="0"/>
      <dgm:spPr/>
    </dgm:pt>
    <dgm:pt modelId="{2C5FE1E7-022A-438C-AC88-F275B7E30649}" type="pres">
      <dgm:prSet presAssocID="{1D493834-4435-497B-9FDD-0EBF49C1C301}" presName="parComposite" presStyleCnt="0"/>
      <dgm:spPr/>
    </dgm:pt>
    <dgm:pt modelId="{B689B5FE-79D3-4357-9147-5B2D9D86EFBE}" type="pres">
      <dgm:prSet presAssocID="{1D493834-4435-497B-9FDD-0EBF49C1C301}" presName="parBigCircle" presStyleLbl="node0" presStyleIdx="1" presStyleCnt="3"/>
      <dgm:spPr/>
    </dgm:pt>
    <dgm:pt modelId="{4D9B422F-B25B-4B62-955E-7B3DAA6475DA}" type="pres">
      <dgm:prSet presAssocID="{1D493834-4435-497B-9FDD-0EBF49C1C301}" presName="parTx" presStyleLbl="revTx" presStyleIdx="5" presStyleCnt="17"/>
      <dgm:spPr/>
    </dgm:pt>
    <dgm:pt modelId="{762BAAE5-5632-4FC7-9D0E-155EDD7FD828}" type="pres">
      <dgm:prSet presAssocID="{1D493834-4435-497B-9FDD-0EBF49C1C301}" presName="bSpace" presStyleCnt="0"/>
      <dgm:spPr/>
    </dgm:pt>
    <dgm:pt modelId="{A4B865BC-603A-489D-90C4-B8F7EDC36272}" type="pres">
      <dgm:prSet presAssocID="{1D493834-4435-497B-9FDD-0EBF49C1C301}" presName="parBackupNorm" presStyleCnt="0"/>
      <dgm:spPr/>
    </dgm:pt>
    <dgm:pt modelId="{866083E2-AEC5-4A2D-81D8-8B2D68CA8EDB}" type="pres">
      <dgm:prSet presAssocID="{DF3B2D4E-718A-4B13-93DA-13ADE222C719}" presName="parSpace" presStyleCnt="0"/>
      <dgm:spPr/>
    </dgm:pt>
    <dgm:pt modelId="{462436D8-6F03-4830-BE8B-385ED9453AA1}" type="pres">
      <dgm:prSet presAssocID="{4F7E78EF-843C-4C87-9A33-133045DF3583}" presName="desBackupLeftNorm" presStyleCnt="0"/>
      <dgm:spPr/>
    </dgm:pt>
    <dgm:pt modelId="{DAD42ED8-C74E-44E2-B20A-A5C3251C3FE1}" type="pres">
      <dgm:prSet presAssocID="{4F7E78EF-843C-4C87-9A33-133045DF3583}" presName="desComposite" presStyleCnt="0"/>
      <dgm:spPr/>
    </dgm:pt>
    <dgm:pt modelId="{10D4668F-B888-4579-AD07-16AA0ABF9894}" type="pres">
      <dgm:prSet presAssocID="{4F7E78EF-843C-4C87-9A33-133045DF3583}" presName="desCircle" presStyleLbl="node1" presStyleIdx="2" presStyleCnt="7"/>
      <dgm:spPr/>
    </dgm:pt>
    <dgm:pt modelId="{A3ADE8AA-4358-4426-8D16-0E554B472A46}" type="pres">
      <dgm:prSet presAssocID="{4F7E78EF-843C-4C87-9A33-133045DF3583}" presName="chTx" presStyleLbl="revTx" presStyleIdx="6" presStyleCnt="17"/>
      <dgm:spPr/>
    </dgm:pt>
    <dgm:pt modelId="{CA6568DE-7B44-46C0-B19A-DAC9E1A0A560}" type="pres">
      <dgm:prSet presAssocID="{4F7E78EF-843C-4C87-9A33-133045DF3583}" presName="desTx" presStyleLbl="revTx" presStyleIdx="7" presStyleCnt="17">
        <dgm:presLayoutVars>
          <dgm:bulletEnabled val="1"/>
        </dgm:presLayoutVars>
      </dgm:prSet>
      <dgm:spPr/>
    </dgm:pt>
    <dgm:pt modelId="{3A723248-F5C6-4F5E-906F-C3E0869376E8}" type="pres">
      <dgm:prSet presAssocID="{4F7E78EF-843C-4C87-9A33-133045DF3583}" presName="desBackupRightNorm" presStyleCnt="0"/>
      <dgm:spPr/>
    </dgm:pt>
    <dgm:pt modelId="{3339B81D-D7C1-4352-B750-F970009E90E9}" type="pres">
      <dgm:prSet presAssocID="{090F24A3-D611-496F-91E2-621DE46E7807}" presName="desSpace" presStyleCnt="0"/>
      <dgm:spPr/>
    </dgm:pt>
    <dgm:pt modelId="{336DED0F-EF3A-43B1-B896-237B1E543C07}" type="pres">
      <dgm:prSet presAssocID="{9E8221C7-09B4-4E87-9C4B-0749D6FC0F14}" presName="desBackupLeftNorm" presStyleCnt="0"/>
      <dgm:spPr/>
    </dgm:pt>
    <dgm:pt modelId="{003BC779-5B66-4D02-B3E4-59D197FC7713}" type="pres">
      <dgm:prSet presAssocID="{9E8221C7-09B4-4E87-9C4B-0749D6FC0F14}" presName="desComposite" presStyleCnt="0"/>
      <dgm:spPr/>
    </dgm:pt>
    <dgm:pt modelId="{B84DA69A-EB66-442F-B28D-002C4142E3A0}" type="pres">
      <dgm:prSet presAssocID="{9E8221C7-09B4-4E87-9C4B-0749D6FC0F14}" presName="desCircle" presStyleLbl="node1" presStyleIdx="3" presStyleCnt="7"/>
      <dgm:spPr/>
    </dgm:pt>
    <dgm:pt modelId="{681D3932-EE39-4B6C-95D5-4E06AE32C4BC}" type="pres">
      <dgm:prSet presAssocID="{9E8221C7-09B4-4E87-9C4B-0749D6FC0F14}" presName="chTx" presStyleLbl="revTx" presStyleIdx="8" presStyleCnt="17"/>
      <dgm:spPr/>
    </dgm:pt>
    <dgm:pt modelId="{50F3F017-AD9A-4D03-AFBE-582A3D437BE1}" type="pres">
      <dgm:prSet presAssocID="{9E8221C7-09B4-4E87-9C4B-0749D6FC0F14}" presName="desTx" presStyleLbl="revTx" presStyleIdx="9" presStyleCnt="17">
        <dgm:presLayoutVars>
          <dgm:bulletEnabled val="1"/>
        </dgm:presLayoutVars>
      </dgm:prSet>
      <dgm:spPr/>
    </dgm:pt>
    <dgm:pt modelId="{416318A5-D16C-44EA-8F06-E412492BEFD5}" type="pres">
      <dgm:prSet presAssocID="{9E8221C7-09B4-4E87-9C4B-0749D6FC0F14}" presName="desBackupRightNorm" presStyleCnt="0"/>
      <dgm:spPr/>
    </dgm:pt>
    <dgm:pt modelId="{A137E951-F2E5-44F9-8C8D-5B5431423DEC}" type="pres">
      <dgm:prSet presAssocID="{02123AF6-8015-4932-B2D5-5495B901F982}" presName="desSpace" presStyleCnt="0"/>
      <dgm:spPr/>
    </dgm:pt>
    <dgm:pt modelId="{77514999-8B21-4530-A683-19872FBEF90F}" type="pres">
      <dgm:prSet presAssocID="{93F95B05-B844-4CF9-B91E-071B531BDB0B}" presName="desBackupLeftNorm" presStyleCnt="0"/>
      <dgm:spPr/>
    </dgm:pt>
    <dgm:pt modelId="{38422579-3C67-4D92-92A6-5E4742568834}" type="pres">
      <dgm:prSet presAssocID="{93F95B05-B844-4CF9-B91E-071B531BDB0B}" presName="desComposite" presStyleCnt="0"/>
      <dgm:spPr/>
    </dgm:pt>
    <dgm:pt modelId="{90E4EBCA-6DC2-4D6F-BD4E-37F749F1E191}" type="pres">
      <dgm:prSet presAssocID="{93F95B05-B844-4CF9-B91E-071B531BDB0B}" presName="desCircle" presStyleLbl="node1" presStyleIdx="4" presStyleCnt="7"/>
      <dgm:spPr/>
    </dgm:pt>
    <dgm:pt modelId="{856CDC51-AB2B-4770-8E7A-538DE9ADA71A}" type="pres">
      <dgm:prSet presAssocID="{93F95B05-B844-4CF9-B91E-071B531BDB0B}" presName="chTx" presStyleLbl="revTx" presStyleIdx="10" presStyleCnt="17" custLinFactNeighborX="18833" custLinFactNeighborY="7518"/>
      <dgm:spPr/>
    </dgm:pt>
    <dgm:pt modelId="{77B3D524-8854-4DE6-96FF-4B1A859456CD}" type="pres">
      <dgm:prSet presAssocID="{93F95B05-B844-4CF9-B91E-071B531BDB0B}" presName="desTx" presStyleLbl="revTx" presStyleIdx="11" presStyleCnt="17">
        <dgm:presLayoutVars>
          <dgm:bulletEnabled val="1"/>
        </dgm:presLayoutVars>
      </dgm:prSet>
      <dgm:spPr/>
    </dgm:pt>
    <dgm:pt modelId="{D9B0A795-828C-4FD6-BDAE-1F1B4641900D}" type="pres">
      <dgm:prSet presAssocID="{93F95B05-B844-4CF9-B91E-071B531BDB0B}" presName="desBackupRightNorm" presStyleCnt="0"/>
      <dgm:spPr/>
    </dgm:pt>
    <dgm:pt modelId="{CB0A19BB-AFFA-4114-9589-32B22F57E08D}" type="pres">
      <dgm:prSet presAssocID="{317F1C15-7869-4B35-B34D-581964DEFF01}" presName="desSpace" presStyleCnt="0"/>
      <dgm:spPr/>
    </dgm:pt>
    <dgm:pt modelId="{DA90308C-FC5B-4059-B07D-F33F4E2CFBBB}" type="pres">
      <dgm:prSet presAssocID="{953B9E9C-64D5-46DC-81D4-9DA36DAA4E5F}" presName="parComposite" presStyleCnt="0"/>
      <dgm:spPr/>
    </dgm:pt>
    <dgm:pt modelId="{86635790-A422-47B5-A135-0C82202C6E15}" type="pres">
      <dgm:prSet presAssocID="{953B9E9C-64D5-46DC-81D4-9DA36DAA4E5F}" presName="parBigCircle" presStyleLbl="node0" presStyleIdx="2" presStyleCnt="3"/>
      <dgm:spPr/>
    </dgm:pt>
    <dgm:pt modelId="{FC87D686-D19C-4DD5-B089-23449B779BF0}" type="pres">
      <dgm:prSet presAssocID="{953B9E9C-64D5-46DC-81D4-9DA36DAA4E5F}" presName="parTx" presStyleLbl="revTx" presStyleIdx="12" presStyleCnt="17"/>
      <dgm:spPr/>
    </dgm:pt>
    <dgm:pt modelId="{F78072A9-6FC2-4161-AFEF-0A06A74E4B47}" type="pres">
      <dgm:prSet presAssocID="{953B9E9C-64D5-46DC-81D4-9DA36DAA4E5F}" presName="bSpace" presStyleCnt="0"/>
      <dgm:spPr/>
    </dgm:pt>
    <dgm:pt modelId="{67EAAF07-8923-42E0-821B-782B839C7D52}" type="pres">
      <dgm:prSet presAssocID="{953B9E9C-64D5-46DC-81D4-9DA36DAA4E5F}" presName="parBackupNorm" presStyleCnt="0"/>
      <dgm:spPr/>
    </dgm:pt>
    <dgm:pt modelId="{82AADA04-DF30-4B4D-BA4B-83037D4BF830}" type="pres">
      <dgm:prSet presAssocID="{03123E13-A132-491F-919D-D6A00DCD0487}" presName="parSpace" presStyleCnt="0"/>
      <dgm:spPr/>
    </dgm:pt>
    <dgm:pt modelId="{795A4F4C-6C61-4556-88F4-3DFD8F936A52}" type="pres">
      <dgm:prSet presAssocID="{36D2FB9F-4D30-4037-B4FD-088EBA24BCB2}" presName="desBackupLeftNorm" presStyleCnt="0"/>
      <dgm:spPr/>
    </dgm:pt>
    <dgm:pt modelId="{D3DC04EE-56E1-4DF6-BF6C-99A3C4C706E5}" type="pres">
      <dgm:prSet presAssocID="{36D2FB9F-4D30-4037-B4FD-088EBA24BCB2}" presName="desComposite" presStyleCnt="0"/>
      <dgm:spPr/>
    </dgm:pt>
    <dgm:pt modelId="{83951F76-0A18-48F5-9012-C8158FA0E796}" type="pres">
      <dgm:prSet presAssocID="{36D2FB9F-4D30-4037-B4FD-088EBA24BCB2}" presName="desCircle" presStyleLbl="node1" presStyleIdx="5" presStyleCnt="7" custLinFactNeighborX="12144"/>
      <dgm:spPr/>
    </dgm:pt>
    <dgm:pt modelId="{388DC66E-ECD2-446F-BE74-3E8A43B18066}" type="pres">
      <dgm:prSet presAssocID="{36D2FB9F-4D30-4037-B4FD-088EBA24BCB2}" presName="chTx" presStyleLbl="revTx" presStyleIdx="13" presStyleCnt="17" custAng="0" custLinFactNeighborX="12780" custLinFactNeighborY="5280"/>
      <dgm:spPr/>
    </dgm:pt>
    <dgm:pt modelId="{A7745789-EB2E-4FC9-8749-A1F08799D0BB}" type="pres">
      <dgm:prSet presAssocID="{36D2FB9F-4D30-4037-B4FD-088EBA24BCB2}" presName="desTx" presStyleLbl="revTx" presStyleIdx="14" presStyleCnt="17">
        <dgm:presLayoutVars>
          <dgm:bulletEnabled val="1"/>
        </dgm:presLayoutVars>
      </dgm:prSet>
      <dgm:spPr/>
    </dgm:pt>
    <dgm:pt modelId="{A5C8EA1C-B99E-4114-8761-A63519471D63}" type="pres">
      <dgm:prSet presAssocID="{36D2FB9F-4D30-4037-B4FD-088EBA24BCB2}" presName="desBackupRightNorm" presStyleCnt="0"/>
      <dgm:spPr/>
    </dgm:pt>
    <dgm:pt modelId="{C596CD87-D3DC-4765-832E-916CA250846A}" type="pres">
      <dgm:prSet presAssocID="{3A2B0DC2-54F5-444B-9F43-51527A493FB5}" presName="desSpace" presStyleCnt="0"/>
      <dgm:spPr/>
    </dgm:pt>
    <dgm:pt modelId="{6919422E-7F5B-4C86-99D7-00F772EB9F0E}" type="pres">
      <dgm:prSet presAssocID="{9D0D6741-0210-4A0D-8EE6-1318530B6940}" presName="desBackupLeftNorm" presStyleCnt="0"/>
      <dgm:spPr/>
    </dgm:pt>
    <dgm:pt modelId="{33639115-40B5-46F1-95C8-7D6B6E2458E5}" type="pres">
      <dgm:prSet presAssocID="{9D0D6741-0210-4A0D-8EE6-1318530B6940}" presName="desComposite" presStyleCnt="0"/>
      <dgm:spPr/>
    </dgm:pt>
    <dgm:pt modelId="{58B3C006-3BAC-4F4D-B278-BC59BEDD3666}" type="pres">
      <dgm:prSet presAssocID="{9D0D6741-0210-4A0D-8EE6-1318530B6940}" presName="desCircle" presStyleLbl="node1" presStyleIdx="6" presStyleCnt="7" custLinFactNeighborX="41511" custLinFactNeighborY="12765"/>
      <dgm:spPr/>
    </dgm:pt>
    <dgm:pt modelId="{295C5B10-19FE-4E7F-BC16-AA8503FACE7A}" type="pres">
      <dgm:prSet presAssocID="{9D0D6741-0210-4A0D-8EE6-1318530B6940}" presName="chTx" presStyleLbl="revTx" presStyleIdx="15" presStyleCnt="17" custLinFactNeighborX="40048" custLinFactNeighborY="10558"/>
      <dgm:spPr/>
    </dgm:pt>
    <dgm:pt modelId="{0D06D837-B41D-48DD-8168-3E2D9B602399}" type="pres">
      <dgm:prSet presAssocID="{9D0D6741-0210-4A0D-8EE6-1318530B6940}" presName="desTx" presStyleLbl="revTx" presStyleIdx="16" presStyleCnt="17">
        <dgm:presLayoutVars>
          <dgm:bulletEnabled val="1"/>
        </dgm:presLayoutVars>
      </dgm:prSet>
      <dgm:spPr/>
    </dgm:pt>
    <dgm:pt modelId="{979CC26B-140B-4FAD-8405-1CAE7A27EDF6}" type="pres">
      <dgm:prSet presAssocID="{9D0D6741-0210-4A0D-8EE6-1318530B6940}" presName="desBackupRightNorm" presStyleCnt="0"/>
      <dgm:spPr/>
    </dgm:pt>
    <dgm:pt modelId="{2FFC516B-C94C-4A11-AA3A-48C24AE9A9E0}" type="pres">
      <dgm:prSet presAssocID="{BE518028-D93A-4485-811B-2B60160713F5}" presName="desSpace" presStyleCnt="0"/>
      <dgm:spPr/>
    </dgm:pt>
  </dgm:ptLst>
  <dgm:cxnLst>
    <dgm:cxn modelId="{31F00E58-1D4B-4F56-896D-7CC78F2C4853}" type="presOf" srcId="{36D2FB9F-4D30-4037-B4FD-088EBA24BCB2}" destId="{388DC66E-ECD2-446F-BE74-3E8A43B18066}" srcOrd="0" destOrd="0" presId="urn:microsoft.com/office/officeart/2008/layout/CircleAccentTimeline"/>
    <dgm:cxn modelId="{31E20E44-9045-4766-80A0-A610E5253F1E}" type="presOf" srcId="{ABC9D52B-1534-4390-A6FD-11EE7A9F99EB}" destId="{5862218D-76E2-4BC8-84EC-16CD83E9F061}" srcOrd="0" destOrd="0" presId="urn:microsoft.com/office/officeart/2008/layout/CircleAccentTimeline"/>
    <dgm:cxn modelId="{73417B66-C685-4790-81E3-6272DCECE5C5}" type="presOf" srcId="{953B9E9C-64D5-46DC-81D4-9DA36DAA4E5F}" destId="{FC87D686-D19C-4DD5-B089-23449B779BF0}" srcOrd="0" destOrd="0" presId="urn:microsoft.com/office/officeart/2008/layout/CircleAccentTimeline"/>
    <dgm:cxn modelId="{7767246B-5BCB-4E74-B846-C183154BAD75}" srcId="{953B9E9C-64D5-46DC-81D4-9DA36DAA4E5F}" destId="{9D0D6741-0210-4A0D-8EE6-1318530B6940}" srcOrd="1" destOrd="0" parTransId="{9EDF1C98-3E07-4DA6-9EFD-9FEC6F60164C}" sibTransId="{BE518028-D93A-4485-811B-2B60160713F5}"/>
    <dgm:cxn modelId="{405175A5-18D4-4EEF-BB89-9061918285C3}" srcId="{1D493834-4435-497B-9FDD-0EBF49C1C301}" destId="{4F7E78EF-843C-4C87-9A33-133045DF3583}" srcOrd="0" destOrd="0" parTransId="{277C5BF4-5CC4-41E0-81E1-B7833ABD72B5}" sibTransId="{090F24A3-D611-496F-91E2-621DE46E7807}"/>
    <dgm:cxn modelId="{25C7D907-BC95-4CEA-BFEF-5637EEA6BD8F}" type="presOf" srcId="{1D493834-4435-497B-9FDD-0EBF49C1C301}" destId="{4D9B422F-B25B-4B62-955E-7B3DAA6475DA}" srcOrd="0" destOrd="0" presId="urn:microsoft.com/office/officeart/2008/layout/CircleAccentTimeline"/>
    <dgm:cxn modelId="{3B84117A-EA8D-453A-85D1-9079470325D2}" srcId="{953B9E9C-64D5-46DC-81D4-9DA36DAA4E5F}" destId="{36D2FB9F-4D30-4037-B4FD-088EBA24BCB2}" srcOrd="0" destOrd="0" parTransId="{CDEEB012-E656-476D-80BB-CD498A043C8A}" sibTransId="{3A2B0DC2-54F5-444B-9F43-51527A493FB5}"/>
    <dgm:cxn modelId="{3C448599-ACFD-4204-8E1B-C47C6D8C76E7}" type="presOf" srcId="{320FD1D2-0064-4A53-99FD-155EADFA7089}" destId="{D62D30A7-CCA4-4E7F-B33D-52DA1E939689}" srcOrd="0" destOrd="0" presId="urn:microsoft.com/office/officeart/2008/layout/CircleAccentTimeline"/>
    <dgm:cxn modelId="{EF71A7B2-F84C-4518-BD57-7CE3EBB27819}" srcId="{4E1262DB-8337-4DEC-B9BE-5F52AC6252E7}" destId="{86091DFB-880B-4468-9197-36A3DF986A91}" srcOrd="1" destOrd="0" parTransId="{9741614F-74FE-466C-86E0-C64293F2FCBA}" sibTransId="{4CDF0DBE-CAD7-46ED-AF0D-CD510A1D8921}"/>
    <dgm:cxn modelId="{5C90040B-0429-4D48-BFD5-636526862F4C}" srcId="{ABC9D52B-1534-4390-A6FD-11EE7A9F99EB}" destId="{953B9E9C-64D5-46DC-81D4-9DA36DAA4E5F}" srcOrd="2" destOrd="0" parTransId="{3D8DCD38-D6CF-425B-80EE-26D9AE1174B7}" sibTransId="{03123E13-A132-491F-919D-D6A00DCD0487}"/>
    <dgm:cxn modelId="{BB78DF52-9EFC-412E-B15A-E9F90C0CCE16}" srcId="{ABC9D52B-1534-4390-A6FD-11EE7A9F99EB}" destId="{4E1262DB-8337-4DEC-B9BE-5F52AC6252E7}" srcOrd="0" destOrd="0" parTransId="{C2C078DF-FEC6-4157-8043-38E45DEB99F1}" sibTransId="{0374447F-3473-43D4-B970-F5361A0CBB4F}"/>
    <dgm:cxn modelId="{BCCBAB31-65BA-41ED-AA9E-826FA0A518E6}" type="presOf" srcId="{86091DFB-880B-4468-9197-36A3DF986A91}" destId="{3480EAFD-5739-4A98-A5EC-A064F141BC97}" srcOrd="0" destOrd="0" presId="urn:microsoft.com/office/officeart/2008/layout/CircleAccentTimeline"/>
    <dgm:cxn modelId="{08A0796D-3BDB-4CEF-9DB6-0D54DE755003}" type="presOf" srcId="{4F7E78EF-843C-4C87-9A33-133045DF3583}" destId="{A3ADE8AA-4358-4426-8D16-0E554B472A46}" srcOrd="0" destOrd="0" presId="urn:microsoft.com/office/officeart/2008/layout/CircleAccentTimeline"/>
    <dgm:cxn modelId="{144DE0D6-BA2C-4A00-8473-66E745ED7F2D}" srcId="{ABC9D52B-1534-4390-A6FD-11EE7A9F99EB}" destId="{1D493834-4435-497B-9FDD-0EBF49C1C301}" srcOrd="1" destOrd="0" parTransId="{9198510E-4BC0-4BBC-99C6-524D02C15BB6}" sibTransId="{DF3B2D4E-718A-4B13-93DA-13ADE222C719}"/>
    <dgm:cxn modelId="{BBE2C1E5-DE8B-4127-AD32-D2D7CE4CB79C}" type="presOf" srcId="{4E1262DB-8337-4DEC-B9BE-5F52AC6252E7}" destId="{C1FF17DB-0B5A-4D9F-B9FA-23B15A5F6225}" srcOrd="0" destOrd="0" presId="urn:microsoft.com/office/officeart/2008/layout/CircleAccentTimeline"/>
    <dgm:cxn modelId="{EBB6FEC7-D753-4C1A-BC73-5C8F4BB86457}" type="presOf" srcId="{93F95B05-B844-4CF9-B91E-071B531BDB0B}" destId="{856CDC51-AB2B-4770-8E7A-538DE9ADA71A}" srcOrd="0" destOrd="0" presId="urn:microsoft.com/office/officeart/2008/layout/CircleAccentTimeline"/>
    <dgm:cxn modelId="{ED37D55C-8B73-4A7C-AA50-2B69F21AB539}" srcId="{1D493834-4435-497B-9FDD-0EBF49C1C301}" destId="{9E8221C7-09B4-4E87-9C4B-0749D6FC0F14}" srcOrd="1" destOrd="0" parTransId="{F7F69BD2-D089-4962-AA26-29FC33298290}" sibTransId="{02123AF6-8015-4932-B2D5-5495B901F982}"/>
    <dgm:cxn modelId="{F4E9DB17-F098-4431-8EF1-A7391432BAB5}" srcId="{1D493834-4435-497B-9FDD-0EBF49C1C301}" destId="{93F95B05-B844-4CF9-B91E-071B531BDB0B}" srcOrd="2" destOrd="0" parTransId="{9EFB802D-807D-432B-8D2C-681C9220D30B}" sibTransId="{317F1C15-7869-4B35-B34D-581964DEFF01}"/>
    <dgm:cxn modelId="{529A25BC-21EC-490C-94A6-CE2C74538464}" type="presOf" srcId="{9E8221C7-09B4-4E87-9C4B-0749D6FC0F14}" destId="{681D3932-EE39-4B6C-95D5-4E06AE32C4BC}" srcOrd="0" destOrd="0" presId="urn:microsoft.com/office/officeart/2008/layout/CircleAccentTimeline"/>
    <dgm:cxn modelId="{0284DCA7-FD0C-4344-BDCA-96A74598A76C}" type="presOf" srcId="{9D0D6741-0210-4A0D-8EE6-1318530B6940}" destId="{295C5B10-19FE-4E7F-BC16-AA8503FACE7A}" srcOrd="0" destOrd="0" presId="urn:microsoft.com/office/officeart/2008/layout/CircleAccentTimeline"/>
    <dgm:cxn modelId="{D29456CC-5BCE-417C-BF2F-47A601DA73EB}" srcId="{4E1262DB-8337-4DEC-B9BE-5F52AC6252E7}" destId="{320FD1D2-0064-4A53-99FD-155EADFA7089}" srcOrd="0" destOrd="0" parTransId="{B60292D8-BB67-4128-A97A-12BE199539CA}" sibTransId="{1595E42D-43BD-4F44-A80B-D3FBC217C5ED}"/>
    <dgm:cxn modelId="{05661C9E-5F54-4FB2-8CC4-6BB3699718E4}" type="presParOf" srcId="{5862218D-76E2-4BC8-84EC-16CD83E9F061}" destId="{750B8716-389B-498D-A0DA-DB0F3374F7FF}" srcOrd="0" destOrd="0" presId="urn:microsoft.com/office/officeart/2008/layout/CircleAccentTimeline"/>
    <dgm:cxn modelId="{65D9F1E7-A98E-4A9A-B2B1-E9B1B2A1794E}" type="presParOf" srcId="{750B8716-389B-498D-A0DA-DB0F3374F7FF}" destId="{48E64B1C-E039-40D9-8E23-BE703184D796}" srcOrd="0" destOrd="0" presId="urn:microsoft.com/office/officeart/2008/layout/CircleAccentTimeline"/>
    <dgm:cxn modelId="{6B159F5D-C082-49AA-91E2-7729E454E482}" type="presParOf" srcId="{750B8716-389B-498D-A0DA-DB0F3374F7FF}" destId="{C1FF17DB-0B5A-4D9F-B9FA-23B15A5F6225}" srcOrd="1" destOrd="0" presId="urn:microsoft.com/office/officeart/2008/layout/CircleAccentTimeline"/>
    <dgm:cxn modelId="{8B1C0A8E-175A-4917-B40F-0AAC44842F20}" type="presParOf" srcId="{750B8716-389B-498D-A0DA-DB0F3374F7FF}" destId="{2123BC62-DA11-46EF-9217-3E746E8489AD}" srcOrd="2" destOrd="0" presId="urn:microsoft.com/office/officeart/2008/layout/CircleAccentTimeline"/>
    <dgm:cxn modelId="{2525EA56-E88C-47AD-80E6-719C6AFEED23}" type="presParOf" srcId="{5862218D-76E2-4BC8-84EC-16CD83E9F061}" destId="{70F65C43-5CBF-40F1-8572-E8506C74E857}" srcOrd="1" destOrd="0" presId="urn:microsoft.com/office/officeart/2008/layout/CircleAccentTimeline"/>
    <dgm:cxn modelId="{8418B1EC-AFF6-40F6-9287-EA7CAE7C73DA}" type="presParOf" srcId="{5862218D-76E2-4BC8-84EC-16CD83E9F061}" destId="{C423DD37-B194-4FBF-BBB7-EFC64EB45B57}" srcOrd="2" destOrd="0" presId="urn:microsoft.com/office/officeart/2008/layout/CircleAccentTimeline"/>
    <dgm:cxn modelId="{8F180841-AE79-4B46-B297-EC5A068EE872}" type="presParOf" srcId="{5862218D-76E2-4BC8-84EC-16CD83E9F061}" destId="{4ABA8B42-37A8-4783-801A-11300F090E3E}" srcOrd="3" destOrd="0" presId="urn:microsoft.com/office/officeart/2008/layout/CircleAccentTimeline"/>
    <dgm:cxn modelId="{E530BB6E-8130-4D69-9CC0-5107D3F047C9}" type="presParOf" srcId="{5862218D-76E2-4BC8-84EC-16CD83E9F061}" destId="{5C0599D5-26AE-4783-AC79-726DA580D7AB}" srcOrd="4" destOrd="0" presId="urn:microsoft.com/office/officeart/2008/layout/CircleAccentTimeline"/>
    <dgm:cxn modelId="{03E9AD0A-EF3F-4556-B1C8-5569878E5137}" type="presParOf" srcId="{5C0599D5-26AE-4783-AC79-726DA580D7AB}" destId="{6C3B64F1-5E1E-4A41-83E0-AA75A35DDCF0}" srcOrd="0" destOrd="0" presId="urn:microsoft.com/office/officeart/2008/layout/CircleAccentTimeline"/>
    <dgm:cxn modelId="{72CFF286-2EA8-4ECE-864D-CF7BAD6DC1CE}" type="presParOf" srcId="{5C0599D5-26AE-4783-AC79-726DA580D7AB}" destId="{D62D30A7-CCA4-4E7F-B33D-52DA1E939689}" srcOrd="1" destOrd="0" presId="urn:microsoft.com/office/officeart/2008/layout/CircleAccentTimeline"/>
    <dgm:cxn modelId="{123BF9BD-573F-4D4B-8D5A-3BD504287A71}" type="presParOf" srcId="{5C0599D5-26AE-4783-AC79-726DA580D7AB}" destId="{CC2C07A3-1D3F-4DDC-9524-822A942238BF}" srcOrd="2" destOrd="0" presId="urn:microsoft.com/office/officeart/2008/layout/CircleAccentTimeline"/>
    <dgm:cxn modelId="{15E8DE5D-A120-4BDC-8414-6E9A2BE2D6C5}" type="presParOf" srcId="{5862218D-76E2-4BC8-84EC-16CD83E9F061}" destId="{CBA08DAA-EA7D-4A85-9224-5FF53079E513}" srcOrd="5" destOrd="0" presId="urn:microsoft.com/office/officeart/2008/layout/CircleAccentTimeline"/>
    <dgm:cxn modelId="{35438814-36D7-4B2F-8D77-F71A7B844F46}" type="presParOf" srcId="{5862218D-76E2-4BC8-84EC-16CD83E9F061}" destId="{E81C98EC-CA09-40A5-ACEB-0656313B246F}" srcOrd="6" destOrd="0" presId="urn:microsoft.com/office/officeart/2008/layout/CircleAccentTimeline"/>
    <dgm:cxn modelId="{BC590FE0-51C3-410D-B0B2-608B54535FAD}" type="presParOf" srcId="{5862218D-76E2-4BC8-84EC-16CD83E9F061}" destId="{FC637C50-B91E-4B92-ACAD-99F627FA004D}" srcOrd="7" destOrd="0" presId="urn:microsoft.com/office/officeart/2008/layout/CircleAccentTimeline"/>
    <dgm:cxn modelId="{38FDA70B-047D-4497-8995-FD57307D8905}" type="presParOf" srcId="{5862218D-76E2-4BC8-84EC-16CD83E9F061}" destId="{AC65784D-913A-47A7-B9C6-6A3763A79B58}" srcOrd="8" destOrd="0" presId="urn:microsoft.com/office/officeart/2008/layout/CircleAccentTimeline"/>
    <dgm:cxn modelId="{A85922F8-A33D-44E3-A77A-42009405F582}" type="presParOf" srcId="{AC65784D-913A-47A7-B9C6-6A3763A79B58}" destId="{D3F9F136-489D-41E0-8469-0CE8083D8040}" srcOrd="0" destOrd="0" presId="urn:microsoft.com/office/officeart/2008/layout/CircleAccentTimeline"/>
    <dgm:cxn modelId="{8C4A1EF0-C9A5-41C5-9C9F-D8E2CE18937B}" type="presParOf" srcId="{AC65784D-913A-47A7-B9C6-6A3763A79B58}" destId="{3480EAFD-5739-4A98-A5EC-A064F141BC97}" srcOrd="1" destOrd="0" presId="urn:microsoft.com/office/officeart/2008/layout/CircleAccentTimeline"/>
    <dgm:cxn modelId="{0642278E-7A6A-4637-94C3-40C461D721E1}" type="presParOf" srcId="{AC65784D-913A-47A7-B9C6-6A3763A79B58}" destId="{2861C4A3-35FB-43E2-B7F3-1D328E5458E3}" srcOrd="2" destOrd="0" presId="urn:microsoft.com/office/officeart/2008/layout/CircleAccentTimeline"/>
    <dgm:cxn modelId="{A99CD717-4935-4A96-A6DD-2CEE16A53405}" type="presParOf" srcId="{5862218D-76E2-4BC8-84EC-16CD83E9F061}" destId="{8E3793DC-F86B-4817-B385-2CE4D45E69DF}" srcOrd="9" destOrd="0" presId="urn:microsoft.com/office/officeart/2008/layout/CircleAccentTimeline"/>
    <dgm:cxn modelId="{3C921619-C5A2-4040-B509-DA94CF9F4A50}" type="presParOf" srcId="{5862218D-76E2-4BC8-84EC-16CD83E9F061}" destId="{CCF85F1F-F001-42F3-A70F-4CDF6763F134}" srcOrd="10" destOrd="0" presId="urn:microsoft.com/office/officeart/2008/layout/CircleAccentTimeline"/>
    <dgm:cxn modelId="{DFD9F0AB-E361-48AC-A657-3B54400E88C0}" type="presParOf" srcId="{5862218D-76E2-4BC8-84EC-16CD83E9F061}" destId="{2C5FE1E7-022A-438C-AC88-F275B7E30649}" srcOrd="11" destOrd="0" presId="urn:microsoft.com/office/officeart/2008/layout/CircleAccentTimeline"/>
    <dgm:cxn modelId="{356EB66C-790E-4211-A356-51DC5197F64A}" type="presParOf" srcId="{2C5FE1E7-022A-438C-AC88-F275B7E30649}" destId="{B689B5FE-79D3-4357-9147-5B2D9D86EFBE}" srcOrd="0" destOrd="0" presId="urn:microsoft.com/office/officeart/2008/layout/CircleAccentTimeline"/>
    <dgm:cxn modelId="{B34F1155-730D-4C39-84B9-5302811E0E71}" type="presParOf" srcId="{2C5FE1E7-022A-438C-AC88-F275B7E30649}" destId="{4D9B422F-B25B-4B62-955E-7B3DAA6475DA}" srcOrd="1" destOrd="0" presId="urn:microsoft.com/office/officeart/2008/layout/CircleAccentTimeline"/>
    <dgm:cxn modelId="{AB18D978-08A5-4490-8069-987FEC7FB9BF}" type="presParOf" srcId="{2C5FE1E7-022A-438C-AC88-F275B7E30649}" destId="{762BAAE5-5632-4FC7-9D0E-155EDD7FD828}" srcOrd="2" destOrd="0" presId="urn:microsoft.com/office/officeart/2008/layout/CircleAccentTimeline"/>
    <dgm:cxn modelId="{0CD88124-2410-4DA4-9844-B6B340D704EC}" type="presParOf" srcId="{5862218D-76E2-4BC8-84EC-16CD83E9F061}" destId="{A4B865BC-603A-489D-90C4-B8F7EDC36272}" srcOrd="12" destOrd="0" presId="urn:microsoft.com/office/officeart/2008/layout/CircleAccentTimeline"/>
    <dgm:cxn modelId="{93A37D5A-F01F-40D3-849D-FA444FE84FF8}" type="presParOf" srcId="{5862218D-76E2-4BC8-84EC-16CD83E9F061}" destId="{866083E2-AEC5-4A2D-81D8-8B2D68CA8EDB}" srcOrd="13" destOrd="0" presId="urn:microsoft.com/office/officeart/2008/layout/CircleAccentTimeline"/>
    <dgm:cxn modelId="{9416FA69-2A95-4F3A-B005-2C1A1E21B081}" type="presParOf" srcId="{5862218D-76E2-4BC8-84EC-16CD83E9F061}" destId="{462436D8-6F03-4830-BE8B-385ED9453AA1}" srcOrd="14" destOrd="0" presId="urn:microsoft.com/office/officeart/2008/layout/CircleAccentTimeline"/>
    <dgm:cxn modelId="{D431547A-05EB-48C0-9C3A-D7179F9D1B3D}" type="presParOf" srcId="{5862218D-76E2-4BC8-84EC-16CD83E9F061}" destId="{DAD42ED8-C74E-44E2-B20A-A5C3251C3FE1}" srcOrd="15" destOrd="0" presId="urn:microsoft.com/office/officeart/2008/layout/CircleAccentTimeline"/>
    <dgm:cxn modelId="{38E3C3B0-9E9B-4209-8D4C-5AF2E879D853}" type="presParOf" srcId="{DAD42ED8-C74E-44E2-B20A-A5C3251C3FE1}" destId="{10D4668F-B888-4579-AD07-16AA0ABF9894}" srcOrd="0" destOrd="0" presId="urn:microsoft.com/office/officeart/2008/layout/CircleAccentTimeline"/>
    <dgm:cxn modelId="{68247883-6BA8-4C08-87C6-02D2BA006CD2}" type="presParOf" srcId="{DAD42ED8-C74E-44E2-B20A-A5C3251C3FE1}" destId="{A3ADE8AA-4358-4426-8D16-0E554B472A46}" srcOrd="1" destOrd="0" presId="urn:microsoft.com/office/officeart/2008/layout/CircleAccentTimeline"/>
    <dgm:cxn modelId="{2D3DC148-7607-4727-BF86-3BDEC2109349}" type="presParOf" srcId="{DAD42ED8-C74E-44E2-B20A-A5C3251C3FE1}" destId="{CA6568DE-7B44-46C0-B19A-DAC9E1A0A560}" srcOrd="2" destOrd="0" presId="urn:microsoft.com/office/officeart/2008/layout/CircleAccentTimeline"/>
    <dgm:cxn modelId="{B59368D7-4A12-40C6-9D95-2E337190E119}" type="presParOf" srcId="{5862218D-76E2-4BC8-84EC-16CD83E9F061}" destId="{3A723248-F5C6-4F5E-906F-C3E0869376E8}" srcOrd="16" destOrd="0" presId="urn:microsoft.com/office/officeart/2008/layout/CircleAccentTimeline"/>
    <dgm:cxn modelId="{C7365818-DBBC-44BD-B9F6-CC298ACF0D4C}" type="presParOf" srcId="{5862218D-76E2-4BC8-84EC-16CD83E9F061}" destId="{3339B81D-D7C1-4352-B750-F970009E90E9}" srcOrd="17" destOrd="0" presId="urn:microsoft.com/office/officeart/2008/layout/CircleAccentTimeline"/>
    <dgm:cxn modelId="{FB27D0B1-4374-49A1-9AB3-3E507B0E1BF1}" type="presParOf" srcId="{5862218D-76E2-4BC8-84EC-16CD83E9F061}" destId="{336DED0F-EF3A-43B1-B896-237B1E543C07}" srcOrd="18" destOrd="0" presId="urn:microsoft.com/office/officeart/2008/layout/CircleAccentTimeline"/>
    <dgm:cxn modelId="{053B659F-30B1-4A1A-A4F8-465A8D46ACDE}" type="presParOf" srcId="{5862218D-76E2-4BC8-84EC-16CD83E9F061}" destId="{003BC779-5B66-4D02-B3E4-59D197FC7713}" srcOrd="19" destOrd="0" presId="urn:microsoft.com/office/officeart/2008/layout/CircleAccentTimeline"/>
    <dgm:cxn modelId="{AB0B1B6F-69F0-4D15-9FB7-DC8C94920EC6}" type="presParOf" srcId="{003BC779-5B66-4D02-B3E4-59D197FC7713}" destId="{B84DA69A-EB66-442F-B28D-002C4142E3A0}" srcOrd="0" destOrd="0" presId="urn:microsoft.com/office/officeart/2008/layout/CircleAccentTimeline"/>
    <dgm:cxn modelId="{017FF01F-B8DD-4973-BB2A-912BBC770B36}" type="presParOf" srcId="{003BC779-5B66-4D02-B3E4-59D197FC7713}" destId="{681D3932-EE39-4B6C-95D5-4E06AE32C4BC}" srcOrd="1" destOrd="0" presId="urn:microsoft.com/office/officeart/2008/layout/CircleAccentTimeline"/>
    <dgm:cxn modelId="{940DC304-A392-497B-9844-24FE4FDEE8FF}" type="presParOf" srcId="{003BC779-5B66-4D02-B3E4-59D197FC7713}" destId="{50F3F017-AD9A-4D03-AFBE-582A3D437BE1}" srcOrd="2" destOrd="0" presId="urn:microsoft.com/office/officeart/2008/layout/CircleAccentTimeline"/>
    <dgm:cxn modelId="{FF0D0E32-4BC9-4C27-AAE8-3C87246DE2B9}" type="presParOf" srcId="{5862218D-76E2-4BC8-84EC-16CD83E9F061}" destId="{416318A5-D16C-44EA-8F06-E412492BEFD5}" srcOrd="20" destOrd="0" presId="urn:microsoft.com/office/officeart/2008/layout/CircleAccentTimeline"/>
    <dgm:cxn modelId="{2E8AE621-60A7-40F1-B838-5B8CA15F4B7C}" type="presParOf" srcId="{5862218D-76E2-4BC8-84EC-16CD83E9F061}" destId="{A137E951-F2E5-44F9-8C8D-5B5431423DEC}" srcOrd="21" destOrd="0" presId="urn:microsoft.com/office/officeart/2008/layout/CircleAccentTimeline"/>
    <dgm:cxn modelId="{62C78407-0EA7-4FAB-8C44-5AEF81ACBA23}" type="presParOf" srcId="{5862218D-76E2-4BC8-84EC-16CD83E9F061}" destId="{77514999-8B21-4530-A683-19872FBEF90F}" srcOrd="22" destOrd="0" presId="urn:microsoft.com/office/officeart/2008/layout/CircleAccentTimeline"/>
    <dgm:cxn modelId="{8AED1E98-70ED-46C9-87D1-E9FF43D56F55}" type="presParOf" srcId="{5862218D-76E2-4BC8-84EC-16CD83E9F061}" destId="{38422579-3C67-4D92-92A6-5E4742568834}" srcOrd="23" destOrd="0" presId="urn:microsoft.com/office/officeart/2008/layout/CircleAccentTimeline"/>
    <dgm:cxn modelId="{3CA81CF3-6524-4AE0-8EE1-FF012F8A37B8}" type="presParOf" srcId="{38422579-3C67-4D92-92A6-5E4742568834}" destId="{90E4EBCA-6DC2-4D6F-BD4E-37F749F1E191}" srcOrd="0" destOrd="0" presId="urn:microsoft.com/office/officeart/2008/layout/CircleAccentTimeline"/>
    <dgm:cxn modelId="{B969C9ED-8D10-4000-B7A1-CECB49885976}" type="presParOf" srcId="{38422579-3C67-4D92-92A6-5E4742568834}" destId="{856CDC51-AB2B-4770-8E7A-538DE9ADA71A}" srcOrd="1" destOrd="0" presId="urn:microsoft.com/office/officeart/2008/layout/CircleAccentTimeline"/>
    <dgm:cxn modelId="{5A5130E1-1042-4674-93BD-42632DD2CFB4}" type="presParOf" srcId="{38422579-3C67-4D92-92A6-5E4742568834}" destId="{77B3D524-8854-4DE6-96FF-4B1A859456CD}" srcOrd="2" destOrd="0" presId="urn:microsoft.com/office/officeart/2008/layout/CircleAccentTimeline"/>
    <dgm:cxn modelId="{0DA99171-135F-419D-B72B-5D15F7888FB4}" type="presParOf" srcId="{5862218D-76E2-4BC8-84EC-16CD83E9F061}" destId="{D9B0A795-828C-4FD6-BDAE-1F1B4641900D}" srcOrd="24" destOrd="0" presId="urn:microsoft.com/office/officeart/2008/layout/CircleAccentTimeline"/>
    <dgm:cxn modelId="{D16D4354-1943-40D8-84A9-B18065F39401}" type="presParOf" srcId="{5862218D-76E2-4BC8-84EC-16CD83E9F061}" destId="{CB0A19BB-AFFA-4114-9589-32B22F57E08D}" srcOrd="25" destOrd="0" presId="urn:microsoft.com/office/officeart/2008/layout/CircleAccentTimeline"/>
    <dgm:cxn modelId="{1A4CE10C-E129-4983-8E6B-36E91F611CEE}" type="presParOf" srcId="{5862218D-76E2-4BC8-84EC-16CD83E9F061}" destId="{DA90308C-FC5B-4059-B07D-F33F4E2CFBBB}" srcOrd="26" destOrd="0" presId="urn:microsoft.com/office/officeart/2008/layout/CircleAccentTimeline"/>
    <dgm:cxn modelId="{6F9BBAFF-79D7-4A3E-B14A-348CC7124436}" type="presParOf" srcId="{DA90308C-FC5B-4059-B07D-F33F4E2CFBBB}" destId="{86635790-A422-47B5-A135-0C82202C6E15}" srcOrd="0" destOrd="0" presId="urn:microsoft.com/office/officeart/2008/layout/CircleAccentTimeline"/>
    <dgm:cxn modelId="{D9A1389F-F6A8-4665-9432-61C02D8D3D7B}" type="presParOf" srcId="{DA90308C-FC5B-4059-B07D-F33F4E2CFBBB}" destId="{FC87D686-D19C-4DD5-B089-23449B779BF0}" srcOrd="1" destOrd="0" presId="urn:microsoft.com/office/officeart/2008/layout/CircleAccentTimeline"/>
    <dgm:cxn modelId="{6DE7F3FA-A933-4B2E-817A-E2B673820253}" type="presParOf" srcId="{DA90308C-FC5B-4059-B07D-F33F4E2CFBBB}" destId="{F78072A9-6FC2-4161-AFEF-0A06A74E4B47}" srcOrd="2" destOrd="0" presId="urn:microsoft.com/office/officeart/2008/layout/CircleAccentTimeline"/>
    <dgm:cxn modelId="{D3788302-D083-4C02-832A-066D587368CE}" type="presParOf" srcId="{5862218D-76E2-4BC8-84EC-16CD83E9F061}" destId="{67EAAF07-8923-42E0-821B-782B839C7D52}" srcOrd="27" destOrd="0" presId="urn:microsoft.com/office/officeart/2008/layout/CircleAccentTimeline"/>
    <dgm:cxn modelId="{F5698012-A868-4A43-B5CE-F0D1F2B2400B}" type="presParOf" srcId="{5862218D-76E2-4BC8-84EC-16CD83E9F061}" destId="{82AADA04-DF30-4B4D-BA4B-83037D4BF830}" srcOrd="28" destOrd="0" presId="urn:microsoft.com/office/officeart/2008/layout/CircleAccentTimeline"/>
    <dgm:cxn modelId="{F7FCCFB2-30A3-4543-B851-21BBE69CFBE4}" type="presParOf" srcId="{5862218D-76E2-4BC8-84EC-16CD83E9F061}" destId="{795A4F4C-6C61-4556-88F4-3DFD8F936A52}" srcOrd="29" destOrd="0" presId="urn:microsoft.com/office/officeart/2008/layout/CircleAccentTimeline"/>
    <dgm:cxn modelId="{E23AD565-BD86-4B07-9EB2-7AE45C904155}" type="presParOf" srcId="{5862218D-76E2-4BC8-84EC-16CD83E9F061}" destId="{D3DC04EE-56E1-4DF6-BF6C-99A3C4C706E5}" srcOrd="30" destOrd="0" presId="urn:microsoft.com/office/officeart/2008/layout/CircleAccentTimeline"/>
    <dgm:cxn modelId="{F02838A9-6813-4748-AB5A-226D12A3C690}" type="presParOf" srcId="{D3DC04EE-56E1-4DF6-BF6C-99A3C4C706E5}" destId="{83951F76-0A18-48F5-9012-C8158FA0E796}" srcOrd="0" destOrd="0" presId="urn:microsoft.com/office/officeart/2008/layout/CircleAccentTimeline"/>
    <dgm:cxn modelId="{5E1B652E-0DC5-4E89-A4C5-1783F312640E}" type="presParOf" srcId="{D3DC04EE-56E1-4DF6-BF6C-99A3C4C706E5}" destId="{388DC66E-ECD2-446F-BE74-3E8A43B18066}" srcOrd="1" destOrd="0" presId="urn:microsoft.com/office/officeart/2008/layout/CircleAccentTimeline"/>
    <dgm:cxn modelId="{E7CDAF9F-05CA-496C-8A03-F3556BC26DFB}" type="presParOf" srcId="{D3DC04EE-56E1-4DF6-BF6C-99A3C4C706E5}" destId="{A7745789-EB2E-4FC9-8749-A1F08799D0BB}" srcOrd="2" destOrd="0" presId="urn:microsoft.com/office/officeart/2008/layout/CircleAccentTimeline"/>
    <dgm:cxn modelId="{3D7A2262-0214-45F6-B0FC-2847BDE8801E}" type="presParOf" srcId="{5862218D-76E2-4BC8-84EC-16CD83E9F061}" destId="{A5C8EA1C-B99E-4114-8761-A63519471D63}" srcOrd="31" destOrd="0" presId="urn:microsoft.com/office/officeart/2008/layout/CircleAccentTimeline"/>
    <dgm:cxn modelId="{741AEE2C-4AE1-466D-8B6F-5344E714D85B}" type="presParOf" srcId="{5862218D-76E2-4BC8-84EC-16CD83E9F061}" destId="{C596CD87-D3DC-4765-832E-916CA250846A}" srcOrd="32" destOrd="0" presId="urn:microsoft.com/office/officeart/2008/layout/CircleAccentTimeline"/>
    <dgm:cxn modelId="{EB3060A6-4355-4974-B1C3-76AD2823A9E8}" type="presParOf" srcId="{5862218D-76E2-4BC8-84EC-16CD83E9F061}" destId="{6919422E-7F5B-4C86-99D7-00F772EB9F0E}" srcOrd="33" destOrd="0" presId="urn:microsoft.com/office/officeart/2008/layout/CircleAccentTimeline"/>
    <dgm:cxn modelId="{C3F948CB-BE1A-46B4-BE72-B18255C6E8B6}" type="presParOf" srcId="{5862218D-76E2-4BC8-84EC-16CD83E9F061}" destId="{33639115-40B5-46F1-95C8-7D6B6E2458E5}" srcOrd="34" destOrd="0" presId="urn:microsoft.com/office/officeart/2008/layout/CircleAccentTimeline"/>
    <dgm:cxn modelId="{D309AAA2-91F7-4F31-B4FF-205BD1FF3389}" type="presParOf" srcId="{33639115-40B5-46F1-95C8-7D6B6E2458E5}" destId="{58B3C006-3BAC-4F4D-B278-BC59BEDD3666}" srcOrd="0" destOrd="0" presId="urn:microsoft.com/office/officeart/2008/layout/CircleAccentTimeline"/>
    <dgm:cxn modelId="{E64AF962-810F-4065-A29B-16BE1EBB3E90}" type="presParOf" srcId="{33639115-40B5-46F1-95C8-7D6B6E2458E5}" destId="{295C5B10-19FE-4E7F-BC16-AA8503FACE7A}" srcOrd="1" destOrd="0" presId="urn:microsoft.com/office/officeart/2008/layout/CircleAccentTimeline"/>
    <dgm:cxn modelId="{813E686B-12AF-43B7-AB2A-292083FFB96B}" type="presParOf" srcId="{33639115-40B5-46F1-95C8-7D6B6E2458E5}" destId="{0D06D837-B41D-48DD-8168-3E2D9B602399}" srcOrd="2" destOrd="0" presId="urn:microsoft.com/office/officeart/2008/layout/CircleAccentTimeline"/>
    <dgm:cxn modelId="{B1C77FD5-4D76-4093-969C-93ACAA7F8DAD}" type="presParOf" srcId="{5862218D-76E2-4BC8-84EC-16CD83E9F061}" destId="{979CC26B-140B-4FAD-8405-1CAE7A27EDF6}" srcOrd="35" destOrd="0" presId="urn:microsoft.com/office/officeart/2008/layout/CircleAccentTimeline"/>
    <dgm:cxn modelId="{974DF7B3-9BF9-49F2-9D8E-5A723AF1401C}" type="presParOf" srcId="{5862218D-76E2-4BC8-84EC-16CD83E9F061}" destId="{2FFC516B-C94C-4A11-AA3A-48C24AE9A9E0}" srcOrd="3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01F45-5974-4C95-A373-F1E5A7AE78B9}">
      <dsp:nvSpPr>
        <dsp:cNvPr id="0" name=""/>
        <dsp:cNvSpPr/>
      </dsp:nvSpPr>
      <dsp:spPr>
        <a:xfrm>
          <a:off x="2645801" y="711731"/>
          <a:ext cx="1168231" cy="713854"/>
        </a:xfrm>
        <a:custGeom>
          <a:avLst/>
          <a:gdLst/>
          <a:ahLst/>
          <a:cxnLst/>
          <a:rect l="0" t="0" r="0" b="0"/>
          <a:pathLst>
            <a:path>
              <a:moveTo>
                <a:pt x="0" y="713854"/>
              </a:moveTo>
              <a:lnTo>
                <a:pt x="584115" y="713854"/>
              </a:lnTo>
              <a:lnTo>
                <a:pt x="584115" y="0"/>
              </a:lnTo>
              <a:lnTo>
                <a:pt x="1168231" y="0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3195690" y="1034432"/>
        <a:ext cx="68453" cy="68453"/>
      </dsp:txXfrm>
    </dsp:sp>
    <dsp:sp modelId="{4CCD8D37-5923-4425-A7E4-F3868D6441C3}">
      <dsp:nvSpPr>
        <dsp:cNvPr id="0" name=""/>
        <dsp:cNvSpPr/>
      </dsp:nvSpPr>
      <dsp:spPr>
        <a:xfrm>
          <a:off x="2645801" y="1425586"/>
          <a:ext cx="1168231" cy="480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115" y="0"/>
              </a:lnTo>
              <a:lnTo>
                <a:pt x="584115" y="480485"/>
              </a:lnTo>
              <a:lnTo>
                <a:pt x="1168231" y="480485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3198337" y="1634249"/>
        <a:ext cx="63159" cy="63159"/>
      </dsp:txXfrm>
    </dsp:sp>
    <dsp:sp modelId="{C1C59BAE-D55F-4156-8B78-5DE105021CC7}">
      <dsp:nvSpPr>
        <dsp:cNvPr id="0" name=""/>
        <dsp:cNvSpPr/>
      </dsp:nvSpPr>
      <dsp:spPr>
        <a:xfrm rot="16200000">
          <a:off x="403084" y="161677"/>
          <a:ext cx="1957616" cy="2527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Fondo MIPYME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(hasta por $ 170 millones) </a:t>
          </a:r>
          <a:r>
            <a:rPr lang="es-ES" sz="1200" kern="1200" baseline="30000" dirty="0">
              <a:solidFill>
                <a:schemeClr val="tx1"/>
              </a:solidFill>
            </a:rPr>
            <a:t>1/</a:t>
          </a:r>
        </a:p>
        <a:p>
          <a:pPr marL="84138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4138" algn="l"/>
            </a:tabLst>
          </a:pPr>
          <a:r>
            <a:rPr lang="es-ES" sz="1200" kern="1200" dirty="0">
              <a:solidFill>
                <a:schemeClr val="tx1"/>
              </a:solidFill>
            </a:rPr>
            <a:t>Administrado en fideicomiso por COFIDE, en términos y condiciones que dispone el reglamento, aprobado mediante decreto supremo del MEF y PRODUCE.</a:t>
          </a:r>
          <a:endParaRPr lang="es-PE" sz="1200" kern="1200" dirty="0">
            <a:solidFill>
              <a:schemeClr val="tx1"/>
            </a:solidFill>
          </a:endParaRPr>
        </a:p>
      </dsp:txBody>
      <dsp:txXfrm>
        <a:off x="403084" y="161677"/>
        <a:ext cx="1957616" cy="2527817"/>
      </dsp:txXfrm>
    </dsp:sp>
    <dsp:sp modelId="{5AA80748-6BC5-40DC-BF50-316D935E64D8}">
      <dsp:nvSpPr>
        <dsp:cNvPr id="0" name=""/>
        <dsp:cNvSpPr/>
      </dsp:nvSpPr>
      <dsp:spPr>
        <a:xfrm>
          <a:off x="3814032" y="1324270"/>
          <a:ext cx="3640822" cy="116360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chemeClr val="tx1"/>
              </a:solidFill>
            </a:rPr>
            <a:t>Hasta por $145 millones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“</a:t>
          </a:r>
          <a:r>
            <a:rPr lang="es-ES" sz="1000" b="1" kern="1200" dirty="0">
              <a:solidFill>
                <a:schemeClr val="tx1"/>
              </a:solidFill>
            </a:rPr>
            <a:t>Financiar fondos de garantía o afianzamiento </a:t>
          </a:r>
          <a:r>
            <a:rPr lang="es-ES" sz="1000" kern="1200" dirty="0">
              <a:solidFill>
                <a:schemeClr val="tx1"/>
              </a:solidFill>
            </a:rPr>
            <a:t>para empresas del sistema financiero o mercado de valores por operaciones a favor de la MIPYME”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“</a:t>
          </a:r>
          <a:r>
            <a:rPr lang="es-ES" sz="1000" b="1" kern="1200" dirty="0">
              <a:solidFill>
                <a:schemeClr val="tx1"/>
              </a:solidFill>
            </a:rPr>
            <a:t>Financiar fondos orientados a la adquisición de facturas </a:t>
          </a:r>
          <a:r>
            <a:rPr lang="es-ES" sz="1000" kern="1200" dirty="0">
              <a:solidFill>
                <a:schemeClr val="tx1"/>
              </a:solidFill>
            </a:rPr>
            <a:t>conformadas y negociables emitidas por la MIPYME  a través empresas del sistema financiero o mercado de valores” </a:t>
          </a:r>
          <a:r>
            <a:rPr lang="es-ES" sz="1000" kern="1200" baseline="30000" dirty="0">
              <a:solidFill>
                <a:schemeClr val="tx1"/>
              </a:solidFill>
            </a:rPr>
            <a:t>2</a:t>
          </a:r>
          <a:r>
            <a:rPr lang="es-ES" sz="1000" b="1" kern="1200" baseline="30000" dirty="0">
              <a:solidFill>
                <a:schemeClr val="tx1"/>
              </a:solidFill>
            </a:rPr>
            <a:t>/</a:t>
          </a:r>
          <a:endParaRPr lang="es-PE" sz="1000" b="1" kern="1200" baseline="30000" dirty="0">
            <a:solidFill>
              <a:schemeClr val="tx1"/>
            </a:solidFill>
          </a:endParaRPr>
        </a:p>
      </dsp:txBody>
      <dsp:txXfrm>
        <a:off x="3814032" y="1324270"/>
        <a:ext cx="3640822" cy="1163602"/>
      </dsp:txXfrm>
    </dsp:sp>
    <dsp:sp modelId="{4BA31692-2C0B-455D-89ED-9AF34B865CDC}">
      <dsp:nvSpPr>
        <dsp:cNvPr id="0" name=""/>
        <dsp:cNvSpPr/>
      </dsp:nvSpPr>
      <dsp:spPr>
        <a:xfrm>
          <a:off x="3814032" y="181945"/>
          <a:ext cx="3636042" cy="105957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Hasta por $30 millones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</a:rPr>
            <a:t>“</a:t>
          </a:r>
          <a:r>
            <a:rPr lang="es-ES" sz="1050" b="1" kern="1200" dirty="0">
              <a:solidFill>
                <a:schemeClr val="tx1"/>
              </a:solidFill>
            </a:rPr>
            <a:t>Incrementar la productividad de las MIPYME </a:t>
          </a:r>
          <a:r>
            <a:rPr lang="es-ES" sz="1050" kern="1200" dirty="0">
              <a:solidFill>
                <a:schemeClr val="tx1"/>
              </a:solidFill>
            </a:rPr>
            <a:t>a través de instrumentos </a:t>
          </a:r>
          <a:r>
            <a:rPr lang="es-ES" sz="1050" b="0" kern="1200" dirty="0">
              <a:solidFill>
                <a:schemeClr val="tx1"/>
              </a:solidFill>
            </a:rPr>
            <a:t>de difusión tecnológica, innovación empresarial y mejora </a:t>
          </a:r>
          <a:r>
            <a:rPr lang="es-ES" sz="1050" kern="1200" dirty="0">
              <a:solidFill>
                <a:schemeClr val="tx1"/>
              </a:solidFill>
            </a:rPr>
            <a:t>de la gestión y </a:t>
          </a:r>
          <a:r>
            <a:rPr lang="es-ES" sz="1050" b="1" kern="1200" dirty="0">
              <a:solidFill>
                <a:schemeClr val="tx1"/>
              </a:solidFill>
            </a:rPr>
            <a:t>encadenamientos productivos y acceso a mercados</a:t>
          </a:r>
          <a:r>
            <a:rPr lang="es-ES" sz="1050" kern="1200" dirty="0">
              <a:solidFill>
                <a:schemeClr val="tx1"/>
              </a:solidFill>
            </a:rPr>
            <a:t>”</a:t>
          </a:r>
          <a:endParaRPr lang="es-PE" sz="1050" kern="1200" dirty="0">
            <a:solidFill>
              <a:schemeClr val="tx1"/>
            </a:solidFill>
          </a:endParaRPr>
        </a:p>
      </dsp:txBody>
      <dsp:txXfrm>
        <a:off x="3814032" y="181945"/>
        <a:ext cx="3636042" cy="1059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CA19-8693-4091-BDF5-19C745537D76}">
      <dsp:nvSpPr>
        <dsp:cNvPr id="0" name=""/>
        <dsp:cNvSpPr/>
      </dsp:nvSpPr>
      <dsp:spPr>
        <a:xfrm>
          <a:off x="124131" y="0"/>
          <a:ext cx="6810987" cy="42568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710DB5-A1CC-433C-82F3-63BB857569B0}">
      <dsp:nvSpPr>
        <dsp:cNvPr id="0" name=""/>
        <dsp:cNvSpPr/>
      </dsp:nvSpPr>
      <dsp:spPr>
        <a:xfrm>
          <a:off x="717763" y="3260121"/>
          <a:ext cx="156652" cy="156652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3E2E79-2A2E-44A4-8CA4-FF11FD716D11}">
      <dsp:nvSpPr>
        <dsp:cNvPr id="0" name=""/>
        <dsp:cNvSpPr/>
      </dsp:nvSpPr>
      <dsp:spPr>
        <a:xfrm>
          <a:off x="762096" y="3443056"/>
          <a:ext cx="1234448" cy="73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07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información para la elegibilidad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(Web INNÓVATE)</a:t>
          </a:r>
        </a:p>
      </dsp:txBody>
      <dsp:txXfrm>
        <a:off x="762096" y="3443056"/>
        <a:ext cx="1234448" cy="739689"/>
      </dsp:txXfrm>
    </dsp:sp>
    <dsp:sp modelId="{2139395F-571E-456E-B7FB-5F1A4A8E4C3C}">
      <dsp:nvSpPr>
        <dsp:cNvPr id="0" name=""/>
        <dsp:cNvSpPr/>
      </dsp:nvSpPr>
      <dsp:spPr>
        <a:xfrm>
          <a:off x="994428" y="2871545"/>
          <a:ext cx="245195" cy="24519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4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E9BE40-8CF4-4F7B-8E81-E0A4D6CCCBDE}">
      <dsp:nvSpPr>
        <dsp:cNvPr id="0" name=""/>
        <dsp:cNvSpPr/>
      </dsp:nvSpPr>
      <dsp:spPr>
        <a:xfrm>
          <a:off x="1139248" y="3116736"/>
          <a:ext cx="1681056" cy="171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- elegibilidad</a:t>
          </a:r>
        </a:p>
      </dsp:txBody>
      <dsp:txXfrm>
        <a:off x="1139248" y="3116736"/>
        <a:ext cx="1681056" cy="171121"/>
      </dsp:txXfrm>
    </dsp:sp>
    <dsp:sp modelId="{78398FBE-0796-41DB-9C5F-1D1274688958}">
      <dsp:nvSpPr>
        <dsp:cNvPr id="0" name=""/>
        <dsp:cNvSpPr/>
      </dsp:nvSpPr>
      <dsp:spPr>
        <a:xfrm>
          <a:off x="1387581" y="2456668"/>
          <a:ext cx="326927" cy="326927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7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B8D2AF-0FA1-4192-832A-CCF143724239}">
      <dsp:nvSpPr>
        <dsp:cNvPr id="0" name=""/>
        <dsp:cNvSpPr/>
      </dsp:nvSpPr>
      <dsp:spPr>
        <a:xfrm>
          <a:off x="1348839" y="2816714"/>
          <a:ext cx="1805835" cy="36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3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Capacitación a IS elegidas</a:t>
          </a:r>
        </a:p>
      </dsp:txBody>
      <dsp:txXfrm>
        <a:off x="1348839" y="2816714"/>
        <a:ext cx="1805835" cy="367274"/>
      </dsp:txXfrm>
    </dsp:sp>
    <dsp:sp modelId="{15C14B7F-541A-48E0-B5ED-77440718AE24}">
      <dsp:nvSpPr>
        <dsp:cNvPr id="0" name=""/>
        <dsp:cNvSpPr/>
      </dsp:nvSpPr>
      <dsp:spPr>
        <a:xfrm>
          <a:off x="1892296" y="2036621"/>
          <a:ext cx="422281" cy="422281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7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04BE84-A10A-48F3-9D47-462F8D37EEDB}">
      <dsp:nvSpPr>
        <dsp:cNvPr id="0" name=""/>
        <dsp:cNvSpPr/>
      </dsp:nvSpPr>
      <dsp:spPr>
        <a:xfrm>
          <a:off x="1954536" y="2456677"/>
          <a:ext cx="1893195" cy="238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75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propuestas</a:t>
          </a:r>
        </a:p>
      </dsp:txBody>
      <dsp:txXfrm>
        <a:off x="1954536" y="2456677"/>
        <a:ext cx="1893195" cy="238549"/>
      </dsp:txXfrm>
    </dsp:sp>
    <dsp:sp modelId="{2D5A4908-3249-4ED6-9B56-C815D94ED1C9}">
      <dsp:nvSpPr>
        <dsp:cNvPr id="0" name=""/>
        <dsp:cNvSpPr/>
      </dsp:nvSpPr>
      <dsp:spPr>
        <a:xfrm>
          <a:off x="4800535" y="896489"/>
          <a:ext cx="538067" cy="538067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4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2D335D-EBE5-4689-8EEE-7F6B65F7E2FB}">
      <dsp:nvSpPr>
        <dsp:cNvPr id="0" name=""/>
        <dsp:cNvSpPr/>
      </dsp:nvSpPr>
      <dsp:spPr>
        <a:xfrm>
          <a:off x="5058903" y="1349612"/>
          <a:ext cx="1944986" cy="27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11" tIns="0" rIns="0" bIns="0" numCol="1" spcCol="1270" anchor="t" anchorCtr="0">
          <a:noAutofit/>
        </a:bodyPr>
        <a:lstStyle/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documentos</a:t>
          </a:r>
        </a:p>
      </dsp:txBody>
      <dsp:txXfrm>
        <a:off x="5058903" y="1349612"/>
        <a:ext cx="1944986" cy="270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64B1C-E039-40D9-8E23-BE703184D796}">
      <dsp:nvSpPr>
        <dsp:cNvPr id="0" name=""/>
        <dsp:cNvSpPr/>
      </dsp:nvSpPr>
      <dsp:spPr>
        <a:xfrm>
          <a:off x="347" y="1557889"/>
          <a:ext cx="970573" cy="97057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F17DB-0B5A-4D9F-B9FA-23B15A5F6225}">
      <dsp:nvSpPr>
        <dsp:cNvPr id="0" name=""/>
        <dsp:cNvSpPr/>
      </dsp:nvSpPr>
      <dsp:spPr>
        <a:xfrm rot="17700000">
          <a:off x="342333" y="766673"/>
          <a:ext cx="1206531" cy="58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Evaluación de Elegibilidad </a:t>
          </a:r>
        </a:p>
      </dsp:txBody>
      <dsp:txXfrm>
        <a:off x="342333" y="766673"/>
        <a:ext cx="1206531" cy="581454"/>
      </dsp:txXfrm>
    </dsp:sp>
    <dsp:sp modelId="{6C3B64F1-5E1E-4A41-83E0-AA75A35DDCF0}">
      <dsp:nvSpPr>
        <dsp:cNvPr id="0" name=""/>
        <dsp:cNvSpPr/>
      </dsp:nvSpPr>
      <dsp:spPr>
        <a:xfrm>
          <a:off x="1044028" y="1791281"/>
          <a:ext cx="503789" cy="5037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D30A7-CCA4-4E7F-B33D-52DA1E939689}">
      <dsp:nvSpPr>
        <dsp:cNvPr id="0" name=""/>
        <dsp:cNvSpPr/>
      </dsp:nvSpPr>
      <dsp:spPr>
        <a:xfrm rot="17700000">
          <a:off x="447359" y="2492476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Legal</a:t>
          </a:r>
          <a:r>
            <a:rPr lang="es-PE" sz="1100" kern="1200" dirty="0"/>
            <a:t>  </a:t>
          </a:r>
        </a:p>
      </dsp:txBody>
      <dsp:txXfrm>
        <a:off x="447359" y="2492476"/>
        <a:ext cx="1043706" cy="503236"/>
      </dsp:txXfrm>
    </dsp:sp>
    <dsp:sp modelId="{CC2C07A3-1D3F-4DDC-9524-822A942238BF}">
      <dsp:nvSpPr>
        <dsp:cNvPr id="0" name=""/>
        <dsp:cNvSpPr/>
      </dsp:nvSpPr>
      <dsp:spPr>
        <a:xfrm rot="17700000">
          <a:off x="1100781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9F136-489D-41E0-8469-0CE8083D8040}">
      <dsp:nvSpPr>
        <dsp:cNvPr id="0" name=""/>
        <dsp:cNvSpPr/>
      </dsp:nvSpPr>
      <dsp:spPr>
        <a:xfrm>
          <a:off x="1620847" y="1791281"/>
          <a:ext cx="503789" cy="5037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0EAFD-5739-4A98-A5EC-A064F141BC97}">
      <dsp:nvSpPr>
        <dsp:cNvPr id="0" name=""/>
        <dsp:cNvSpPr/>
      </dsp:nvSpPr>
      <dsp:spPr>
        <a:xfrm rot="17700000">
          <a:off x="1024177" y="2492476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Capacidad institucional-Características del clúster</a:t>
          </a:r>
          <a:endParaRPr lang="es-PE" sz="1400" kern="1200" dirty="0"/>
        </a:p>
      </dsp:txBody>
      <dsp:txXfrm>
        <a:off x="1024177" y="2492476"/>
        <a:ext cx="1043706" cy="503236"/>
      </dsp:txXfrm>
    </dsp:sp>
    <dsp:sp modelId="{2861C4A3-35FB-43E2-B7F3-1D328E5458E3}">
      <dsp:nvSpPr>
        <dsp:cNvPr id="0" name=""/>
        <dsp:cNvSpPr/>
      </dsp:nvSpPr>
      <dsp:spPr>
        <a:xfrm rot="17700000">
          <a:off x="1677599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9B5FE-79D3-4357-9147-5B2D9D86EFBE}">
      <dsp:nvSpPr>
        <dsp:cNvPr id="0" name=""/>
        <dsp:cNvSpPr/>
      </dsp:nvSpPr>
      <dsp:spPr>
        <a:xfrm>
          <a:off x="2197743" y="1557889"/>
          <a:ext cx="970573" cy="97057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B422F-B25B-4B62-955E-7B3DAA6475DA}">
      <dsp:nvSpPr>
        <dsp:cNvPr id="0" name=""/>
        <dsp:cNvSpPr/>
      </dsp:nvSpPr>
      <dsp:spPr>
        <a:xfrm rot="17700000">
          <a:off x="2539730" y="766673"/>
          <a:ext cx="1206531" cy="58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Evaluación de Propuesta</a:t>
          </a:r>
        </a:p>
      </dsp:txBody>
      <dsp:txXfrm>
        <a:off x="2539730" y="766673"/>
        <a:ext cx="1206531" cy="581454"/>
      </dsp:txXfrm>
    </dsp:sp>
    <dsp:sp modelId="{10D4668F-B888-4579-AD07-16AA0ABF9894}">
      <dsp:nvSpPr>
        <dsp:cNvPr id="0" name=""/>
        <dsp:cNvSpPr/>
      </dsp:nvSpPr>
      <dsp:spPr>
        <a:xfrm>
          <a:off x="3241424" y="1791281"/>
          <a:ext cx="503789" cy="5037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DE8AA-4358-4426-8D16-0E554B472A46}">
      <dsp:nvSpPr>
        <dsp:cNvPr id="0" name=""/>
        <dsp:cNvSpPr/>
      </dsp:nvSpPr>
      <dsp:spPr>
        <a:xfrm rot="17700000">
          <a:off x="2644755" y="2492476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Evaluadores externos</a:t>
          </a:r>
        </a:p>
      </dsp:txBody>
      <dsp:txXfrm>
        <a:off x="2644755" y="2492476"/>
        <a:ext cx="1043706" cy="503236"/>
      </dsp:txXfrm>
    </dsp:sp>
    <dsp:sp modelId="{CA6568DE-7B44-46C0-B19A-DAC9E1A0A560}">
      <dsp:nvSpPr>
        <dsp:cNvPr id="0" name=""/>
        <dsp:cNvSpPr/>
      </dsp:nvSpPr>
      <dsp:spPr>
        <a:xfrm rot="17700000">
          <a:off x="3298177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DA69A-EB66-442F-B28D-002C4142E3A0}">
      <dsp:nvSpPr>
        <dsp:cNvPr id="0" name=""/>
        <dsp:cNvSpPr/>
      </dsp:nvSpPr>
      <dsp:spPr>
        <a:xfrm>
          <a:off x="3818243" y="1791281"/>
          <a:ext cx="503789" cy="5037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D3932-EE39-4B6C-95D5-4E06AE32C4BC}">
      <dsp:nvSpPr>
        <dsp:cNvPr id="0" name=""/>
        <dsp:cNvSpPr/>
      </dsp:nvSpPr>
      <dsp:spPr>
        <a:xfrm rot="17700000">
          <a:off x="3221574" y="2492476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Comité de Expertos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(1 internacional y 2 nacionales)</a:t>
          </a:r>
        </a:p>
      </dsp:txBody>
      <dsp:txXfrm>
        <a:off x="3221574" y="2492476"/>
        <a:ext cx="1043706" cy="503236"/>
      </dsp:txXfrm>
    </dsp:sp>
    <dsp:sp modelId="{50F3F017-AD9A-4D03-AFBE-582A3D437BE1}">
      <dsp:nvSpPr>
        <dsp:cNvPr id="0" name=""/>
        <dsp:cNvSpPr/>
      </dsp:nvSpPr>
      <dsp:spPr>
        <a:xfrm rot="17700000">
          <a:off x="3874996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4EBCA-6DC2-4D6F-BD4E-37F749F1E191}">
      <dsp:nvSpPr>
        <dsp:cNvPr id="0" name=""/>
        <dsp:cNvSpPr/>
      </dsp:nvSpPr>
      <dsp:spPr>
        <a:xfrm>
          <a:off x="4395062" y="1791281"/>
          <a:ext cx="503789" cy="5037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CDC51-AB2B-4770-8E7A-538DE9ADA71A}">
      <dsp:nvSpPr>
        <dsp:cNvPr id="0" name=""/>
        <dsp:cNvSpPr/>
      </dsp:nvSpPr>
      <dsp:spPr>
        <a:xfrm rot="17700000">
          <a:off x="3967358" y="257957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Ratificación Comité Dirección</a:t>
          </a:r>
        </a:p>
      </dsp:txBody>
      <dsp:txXfrm>
        <a:off x="3967358" y="2579579"/>
        <a:ext cx="1043706" cy="503236"/>
      </dsp:txXfrm>
    </dsp:sp>
    <dsp:sp modelId="{77B3D524-8854-4DE6-96FF-4B1A859456CD}">
      <dsp:nvSpPr>
        <dsp:cNvPr id="0" name=""/>
        <dsp:cNvSpPr/>
      </dsp:nvSpPr>
      <dsp:spPr>
        <a:xfrm rot="17700000">
          <a:off x="4451815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35790-A422-47B5-A135-0C82202C6E15}">
      <dsp:nvSpPr>
        <dsp:cNvPr id="0" name=""/>
        <dsp:cNvSpPr/>
      </dsp:nvSpPr>
      <dsp:spPr>
        <a:xfrm>
          <a:off x="4971958" y="1557889"/>
          <a:ext cx="970573" cy="97057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7D686-D19C-4DD5-B089-23449B779BF0}">
      <dsp:nvSpPr>
        <dsp:cNvPr id="0" name=""/>
        <dsp:cNvSpPr/>
      </dsp:nvSpPr>
      <dsp:spPr>
        <a:xfrm rot="17700000">
          <a:off x="5313945" y="766673"/>
          <a:ext cx="1206531" cy="58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Ejecución</a:t>
          </a:r>
        </a:p>
      </dsp:txBody>
      <dsp:txXfrm>
        <a:off x="5313945" y="766673"/>
        <a:ext cx="1206531" cy="581454"/>
      </dsp:txXfrm>
    </dsp:sp>
    <dsp:sp modelId="{83951F76-0A18-48F5-9012-C8158FA0E796}">
      <dsp:nvSpPr>
        <dsp:cNvPr id="0" name=""/>
        <dsp:cNvSpPr/>
      </dsp:nvSpPr>
      <dsp:spPr>
        <a:xfrm>
          <a:off x="6076820" y="1791281"/>
          <a:ext cx="503789" cy="5037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C66E-ECD2-446F-BE74-3E8A43B18066}">
      <dsp:nvSpPr>
        <dsp:cNvPr id="0" name=""/>
        <dsp:cNvSpPr/>
      </dsp:nvSpPr>
      <dsp:spPr>
        <a:xfrm rot="17700000">
          <a:off x="5533629" y="2553650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Elaboración de PRC y Const. Grupo Gestor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[Facilitación de Consultora internacional]</a:t>
          </a:r>
        </a:p>
      </dsp:txBody>
      <dsp:txXfrm>
        <a:off x="5533629" y="2553650"/>
        <a:ext cx="1043706" cy="503236"/>
      </dsp:txXfrm>
    </dsp:sp>
    <dsp:sp modelId="{A7745789-EB2E-4FC9-8749-A1F08799D0BB}">
      <dsp:nvSpPr>
        <dsp:cNvPr id="0" name=""/>
        <dsp:cNvSpPr/>
      </dsp:nvSpPr>
      <dsp:spPr>
        <a:xfrm rot="17700000">
          <a:off x="6072392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3C006-3BAC-4F4D-B278-BC59BEDD3666}">
      <dsp:nvSpPr>
        <dsp:cNvPr id="0" name=""/>
        <dsp:cNvSpPr/>
      </dsp:nvSpPr>
      <dsp:spPr>
        <a:xfrm>
          <a:off x="6801586" y="1855590"/>
          <a:ext cx="503789" cy="5037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C5B10-19FE-4E7F-BC16-AA8503FACE7A}">
      <dsp:nvSpPr>
        <dsp:cNvPr id="0" name=""/>
        <dsp:cNvSpPr/>
      </dsp:nvSpPr>
      <dsp:spPr>
        <a:xfrm rot="17700000">
          <a:off x="6355090" y="2614801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Implementación del PRC</a:t>
          </a:r>
        </a:p>
      </dsp:txBody>
      <dsp:txXfrm>
        <a:off x="6355090" y="2614801"/>
        <a:ext cx="1043706" cy="503236"/>
      </dsp:txXfrm>
    </dsp:sp>
    <dsp:sp modelId="{0D06D837-B41D-48DD-8168-3E2D9B602399}">
      <dsp:nvSpPr>
        <dsp:cNvPr id="0" name=""/>
        <dsp:cNvSpPr/>
      </dsp:nvSpPr>
      <dsp:spPr>
        <a:xfrm rot="17700000">
          <a:off x="6649211" y="1090639"/>
          <a:ext cx="1043706" cy="50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6" cy="496809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727" y="1"/>
            <a:ext cx="2950476" cy="496809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176DFBFB-A472-4441-A089-087426ADD9D9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2530"/>
            <a:ext cx="2950476" cy="49680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727" y="9442530"/>
            <a:ext cx="2950476" cy="49680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389FC280-1C90-454B-A167-B97A0C516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57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6" cy="496809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27" y="1"/>
            <a:ext cx="2950476" cy="496809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660F71-DBD2-4BAB-BC2A-134BFD7A46E1}" type="datetimeFigureOut">
              <a:rPr lang="en-US" altLang="es-PE"/>
              <a:pPr>
                <a:defRPr/>
              </a:pPr>
              <a:t>11/14/2016</a:t>
            </a:fld>
            <a:endParaRPr lang="en-US" alt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10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2060"/>
            <a:ext cx="5447030" cy="4472860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noProof="0"/>
              <a:t>Click to edit Master text styles</a:t>
            </a:r>
          </a:p>
          <a:p>
            <a:pPr lvl="1"/>
            <a:r>
              <a:rPr lang="es-ES_tradnl" altLang="es-PE" noProof="0"/>
              <a:t>Second level</a:t>
            </a:r>
          </a:p>
          <a:p>
            <a:pPr lvl="2"/>
            <a:r>
              <a:rPr lang="es-ES_tradnl" altLang="es-PE" noProof="0"/>
              <a:t>Third level</a:t>
            </a:r>
          </a:p>
          <a:p>
            <a:pPr lvl="3"/>
            <a:r>
              <a:rPr lang="es-ES_tradnl" altLang="es-PE" noProof="0"/>
              <a:t>Fourth level</a:t>
            </a:r>
          </a:p>
          <a:p>
            <a:pPr lvl="4"/>
            <a:r>
              <a:rPr lang="es-ES_tradnl" altLang="es-PE" noProof="0"/>
              <a:t>Fifth level</a:t>
            </a:r>
            <a:endParaRPr lang="en-US" altLang="es-P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530"/>
            <a:ext cx="2950476" cy="496808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27" y="9442530"/>
            <a:ext cx="2950476" cy="496808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6BBAB82-93FA-4772-89A8-25A05E64FFF4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063250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ichael_Porte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s.wikipedia.org/wiki/199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46125"/>
            <a:ext cx="59610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0FBC-B5EA-41DC-9B6A-B665FF511EE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2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746125"/>
            <a:ext cx="5961062" cy="3727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concepto Clúster fue popularizado por el economista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ichael Porter"/>
              </a:rPr>
              <a:t>Michael </a:t>
            </a:r>
            <a:r>
              <a:rPr lang="es-MX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ichael Porter"/>
              </a:rPr>
              <a:t>Porter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el año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1990"/>
              </a:rPr>
              <a:t>1990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su libro </a:t>
            </a:r>
            <a:r>
              <a:rPr lang="es-MX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</a:t>
            </a:r>
            <a:r>
              <a:rPr lang="es-MX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</a:t>
            </a:r>
            <a:r>
              <a:rPr lang="es-MX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MX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Nations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("Ventaja Competitiva de las Naciones").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Reglamento del Programa: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«Concentración</a:t>
            </a:r>
            <a:r>
              <a:rPr lang="es-MX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geográfica de empresas interconectadas e instituciones de apoyo que conforman una cadena de valor de negocio y que compiten y también cooperan entre ellas»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74A9E-4FD8-4006-9236-61CB49445D1E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70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46125"/>
            <a:ext cx="59610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0FBC-B5EA-41DC-9B6A-B665FF511EE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5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746125"/>
            <a:ext cx="5961062" cy="3727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74A9E-4FD8-4006-9236-61CB49445D1E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713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46125"/>
            <a:ext cx="59610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P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74A9E-4FD8-4006-9236-61CB49445D1E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033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46125"/>
            <a:ext cx="59610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0FBC-B5EA-41DC-9B6A-B665FF511E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2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CD7F8-D88F-47DC-934E-836DCB8C24D2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B0AEC-800E-43FA-84CC-B5FF6752DB82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0590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B696C-DCC8-47A6-931B-D2906F95F9F1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7FE67-EF48-4E18-8349-1BEA1B26B8AF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2356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2" y="228876"/>
            <a:ext cx="2057400" cy="487627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2" y="228876"/>
            <a:ext cx="6019800" cy="487627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0D901-D504-41ED-A0F1-78EF7C1B95D6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62B35-216C-4C63-BB82-94EF34B2F433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5393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B9FD6-4BCB-4934-B5D1-DF69B9B4C464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B11BA-07C4-4CAE-95EF-996A879D5EDB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00898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3672426"/>
            <a:ext cx="7772400" cy="1135063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422260"/>
            <a:ext cx="7772400" cy="125015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86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81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7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726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68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636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C0754-20AA-49B5-995F-254E04B2B5CC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5504B-EBC3-4611-95A5-6634A30AC53E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0235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2" y="1333505"/>
            <a:ext cx="4038600" cy="3771637"/>
          </a:xfrm>
        </p:spPr>
        <p:txBody>
          <a:bodyPr/>
          <a:lstStyle>
            <a:lvl1pPr>
              <a:defRPr sz="2333"/>
            </a:lvl1pPr>
            <a:lvl2pPr>
              <a:defRPr sz="2002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333505"/>
            <a:ext cx="4038600" cy="3771637"/>
          </a:xfrm>
        </p:spPr>
        <p:txBody>
          <a:bodyPr/>
          <a:lstStyle>
            <a:lvl1pPr>
              <a:defRPr sz="2333"/>
            </a:lvl1pPr>
            <a:lvl2pPr>
              <a:defRPr sz="2002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88E49-3955-4D19-8DBA-6B73AD1F20E0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8013-E287-4E9C-AF15-BFBCB2C13D26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86067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279264"/>
            <a:ext cx="4040189" cy="533135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0953" indent="0">
              <a:buNone/>
              <a:defRPr sz="1667" b="1"/>
            </a:lvl2pPr>
            <a:lvl3pPr marL="761908" indent="0">
              <a:buNone/>
              <a:defRPr sz="1500" b="1"/>
            </a:lvl3pPr>
            <a:lvl4pPr marL="1142863" indent="0">
              <a:buNone/>
              <a:defRPr sz="1333" b="1"/>
            </a:lvl4pPr>
            <a:lvl5pPr marL="1523817" indent="0">
              <a:buNone/>
              <a:defRPr sz="1333" b="1"/>
            </a:lvl5pPr>
            <a:lvl6pPr marL="1904773" indent="0">
              <a:buNone/>
              <a:defRPr sz="1333" b="1"/>
            </a:lvl6pPr>
            <a:lvl7pPr marL="2285726" indent="0">
              <a:buNone/>
              <a:defRPr sz="1333" b="1"/>
            </a:lvl7pPr>
            <a:lvl8pPr marL="2666680" indent="0">
              <a:buNone/>
              <a:defRPr sz="1333" b="1"/>
            </a:lvl8pPr>
            <a:lvl9pPr marL="3047636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9" cy="3292740"/>
          </a:xfrm>
        </p:spPr>
        <p:txBody>
          <a:bodyPr/>
          <a:lstStyle>
            <a:lvl1pPr>
              <a:defRPr sz="2002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6" y="1279264"/>
            <a:ext cx="4041774" cy="533135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0953" indent="0">
              <a:buNone/>
              <a:defRPr sz="1667" b="1"/>
            </a:lvl2pPr>
            <a:lvl3pPr marL="761908" indent="0">
              <a:buNone/>
              <a:defRPr sz="1500" b="1"/>
            </a:lvl3pPr>
            <a:lvl4pPr marL="1142863" indent="0">
              <a:buNone/>
              <a:defRPr sz="1333" b="1"/>
            </a:lvl4pPr>
            <a:lvl5pPr marL="1523817" indent="0">
              <a:buNone/>
              <a:defRPr sz="1333" b="1"/>
            </a:lvl5pPr>
            <a:lvl6pPr marL="1904773" indent="0">
              <a:buNone/>
              <a:defRPr sz="1333" b="1"/>
            </a:lvl6pPr>
            <a:lvl7pPr marL="2285726" indent="0">
              <a:buNone/>
              <a:defRPr sz="1333" b="1"/>
            </a:lvl7pPr>
            <a:lvl8pPr marL="2666680" indent="0">
              <a:buNone/>
              <a:defRPr sz="1333" b="1"/>
            </a:lvl8pPr>
            <a:lvl9pPr marL="3047636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6" y="1812396"/>
            <a:ext cx="4041774" cy="3292740"/>
          </a:xfrm>
        </p:spPr>
        <p:txBody>
          <a:bodyPr/>
          <a:lstStyle>
            <a:lvl1pPr>
              <a:defRPr sz="2002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17C4F-E0C3-4F8B-B2E1-59629A45B84D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B25EE-6AE4-4DFD-8785-781A03812BBF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0612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FF7C5-4F8D-412D-B9B0-45C17AF29247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E10B-002E-4B87-ADE7-7A4116E1AF50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8901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74D35-9CE6-465B-90F1-FFC6566C6324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97CDC-0BCC-4139-A48A-DBED5D57C062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6855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8" y="227544"/>
            <a:ext cx="3008314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5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2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8" y="1195922"/>
            <a:ext cx="3008314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53" indent="0">
              <a:buNone/>
              <a:defRPr sz="1000"/>
            </a:lvl2pPr>
            <a:lvl3pPr marL="761908" indent="0">
              <a:buNone/>
              <a:defRPr sz="835"/>
            </a:lvl3pPr>
            <a:lvl4pPr marL="1142863" indent="0">
              <a:buNone/>
              <a:defRPr sz="751"/>
            </a:lvl4pPr>
            <a:lvl5pPr marL="1523817" indent="0">
              <a:buNone/>
              <a:defRPr sz="751"/>
            </a:lvl5pPr>
            <a:lvl6pPr marL="1904773" indent="0">
              <a:buNone/>
              <a:defRPr sz="751"/>
            </a:lvl6pPr>
            <a:lvl7pPr marL="2285726" indent="0">
              <a:buNone/>
              <a:defRPr sz="751"/>
            </a:lvl7pPr>
            <a:lvl8pPr marL="2666680" indent="0">
              <a:buNone/>
              <a:defRPr sz="751"/>
            </a:lvl8pPr>
            <a:lvl9pPr marL="3047636" indent="0">
              <a:buNone/>
              <a:defRPr sz="75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2C5C9-F220-47A3-93CB-1E2D2D65AB8B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0DE33-54D7-4519-8E45-CA13DF1F8245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15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53" indent="0">
              <a:buNone/>
              <a:defRPr sz="2333"/>
            </a:lvl2pPr>
            <a:lvl3pPr marL="761908" indent="0">
              <a:buNone/>
              <a:defRPr sz="2002"/>
            </a:lvl3pPr>
            <a:lvl4pPr marL="1142863" indent="0">
              <a:buNone/>
              <a:defRPr sz="1667"/>
            </a:lvl4pPr>
            <a:lvl5pPr marL="1523817" indent="0">
              <a:buNone/>
              <a:defRPr sz="1667"/>
            </a:lvl5pPr>
            <a:lvl6pPr marL="1904773" indent="0">
              <a:buNone/>
              <a:defRPr sz="1667"/>
            </a:lvl6pPr>
            <a:lvl7pPr marL="2285726" indent="0">
              <a:buNone/>
              <a:defRPr sz="1667"/>
            </a:lvl7pPr>
            <a:lvl8pPr marL="2666680" indent="0">
              <a:buNone/>
              <a:defRPr sz="1667"/>
            </a:lvl8pPr>
            <a:lvl9pPr marL="3047636" indent="0">
              <a:buNone/>
              <a:defRPr sz="1667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53" indent="0">
              <a:buNone/>
              <a:defRPr sz="1000"/>
            </a:lvl2pPr>
            <a:lvl3pPr marL="761908" indent="0">
              <a:buNone/>
              <a:defRPr sz="835"/>
            </a:lvl3pPr>
            <a:lvl4pPr marL="1142863" indent="0">
              <a:buNone/>
              <a:defRPr sz="751"/>
            </a:lvl4pPr>
            <a:lvl5pPr marL="1523817" indent="0">
              <a:buNone/>
              <a:defRPr sz="751"/>
            </a:lvl5pPr>
            <a:lvl6pPr marL="1904773" indent="0">
              <a:buNone/>
              <a:defRPr sz="751"/>
            </a:lvl6pPr>
            <a:lvl7pPr marL="2285726" indent="0">
              <a:buNone/>
              <a:defRPr sz="751"/>
            </a:lvl7pPr>
            <a:lvl8pPr marL="2666680" indent="0">
              <a:buNone/>
              <a:defRPr sz="751"/>
            </a:lvl8pPr>
            <a:lvl9pPr marL="3047636" indent="0">
              <a:buNone/>
              <a:defRPr sz="75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06472-2457-4136-AC47-6C0B9FB8CB09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7EDE5-32D7-4C70-861A-EA14E831182B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59925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8"/>
            <a:ext cx="2133600" cy="304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85F77C-668B-48D6-A0CF-A28BDB31D587}" type="datetimeFigureOut">
              <a:rPr lang="es-ES" altLang="es-PE" smtClean="0"/>
              <a:pPr>
                <a:defRPr/>
              </a:pPr>
              <a:t>14/11/2016</a:t>
            </a:fld>
            <a:endParaRPr lang="es-E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8"/>
            <a:ext cx="2895600" cy="304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8"/>
            <a:ext cx="2133600" cy="304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5DF3D3-3877-47A1-B0E9-8AF61DB78825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4447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761908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14" indent="-285714" algn="l" defTabSz="761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050" indent="-238099" algn="l" defTabSz="7619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333340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296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248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203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157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113" indent="-190477" algn="l" defTabSz="761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53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08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63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17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773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726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680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636" algn="l" defTabSz="7619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JiKIbOVfbw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864" t="29700" r="21256" b="17801"/>
          <a:stretch/>
        </p:blipFill>
        <p:spPr>
          <a:xfrm>
            <a:off x="2699792" y="1345332"/>
            <a:ext cx="4140462" cy="2112478"/>
          </a:xfrm>
          <a:prstGeom prst="rect">
            <a:avLst/>
          </a:prstGeom>
        </p:spPr>
      </p:pic>
      <p:pic>
        <p:nvPicPr>
          <p:cNvPr id="3" name="Imagen 8" descr="C:\Users\gvillaran\Desktop\LOGO_FINAL_TOTAL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9748"/>
            <a:ext cx="1882562" cy="4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851920" y="3649588"/>
            <a:ext cx="144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/>
              <a:t>Noviembre, 2016</a:t>
            </a:r>
          </a:p>
        </p:txBody>
      </p:sp>
    </p:spTree>
    <p:extLst>
      <p:ext uri="{BB962C8B-B14F-4D97-AF65-F5344CB8AC3E}">
        <p14:creationId xmlns:p14="http://schemas.microsoft.com/office/powerpoint/2010/main" val="169008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31609" y="382339"/>
            <a:ext cx="70807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</a:pPr>
            <a:r>
              <a:rPr lang="es-PE" alt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Arial" panose="020B0604020202020204" pitchFamily="34" charset="0"/>
              </a:rPr>
              <a:t>Resultados Primera Convocatoria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37086517"/>
              </p:ext>
            </p:extLst>
          </p:nvPr>
        </p:nvGraphicFramePr>
        <p:xfrm>
          <a:off x="852435" y="974214"/>
          <a:ext cx="7620000" cy="371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98405" y="2869831"/>
            <a:ext cx="558120" cy="329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1538" b="1" dirty="0"/>
              <a:t>14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49307" y="2846893"/>
            <a:ext cx="558120" cy="329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1538" b="1" dirty="0"/>
              <a:t>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068649" y="2846893"/>
            <a:ext cx="558120" cy="329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1538" b="1" dirty="0"/>
              <a:t>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626768" y="2872383"/>
            <a:ext cx="558120" cy="329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1538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869328" y="2841802"/>
            <a:ext cx="558120" cy="329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1538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468218" y="2844351"/>
            <a:ext cx="558120" cy="329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1538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5" name="Imagen 4"/>
          <p:cNvPicPr>
            <a:picLocks noChangeAspect="1"/>
          </p:cNvPicPr>
          <p:nvPr/>
        </p:nvPicPr>
        <p:blipFill rotWithShape="1">
          <a:blip r:embed="rId7" cstate="print"/>
          <a:srcRect l="20864" t="29700" r="21256" b="17801"/>
          <a:stretch/>
        </p:blipFill>
        <p:spPr>
          <a:xfrm>
            <a:off x="7527093" y="298646"/>
            <a:ext cx="1077355" cy="54967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41649" y="2849857"/>
            <a:ext cx="313465" cy="37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45" dirty="0">
                <a:solidFill>
                  <a:schemeClr val="bg1"/>
                </a:solidFill>
              </a:rPr>
              <a:t>3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5043473" y="1420155"/>
            <a:ext cx="841005" cy="10856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663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21196"/>
            <a:ext cx="72035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07" tIns="34193" rIns="69607" bIns="34193" anchor="ctr"/>
          <a:lstStyle/>
          <a:p>
            <a:pPr algn="ctr">
              <a:spcBef>
                <a:spcPct val="0"/>
              </a:spcBef>
            </a:pP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Elegidos Primera Convocatoria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63688" y="2641476"/>
            <a:ext cx="216024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s-PE" sz="1200" dirty="0"/>
              <a:t>Instituciones de Apoyo:</a:t>
            </a:r>
          </a:p>
          <a:p>
            <a:pPr marL="88900" lvl="1" indent="-88900">
              <a:buFont typeface="Arial" charset="0"/>
              <a:buChar char="•"/>
            </a:pPr>
            <a:r>
              <a:rPr lang="es-PE" sz="1200" dirty="0"/>
              <a:t>Cámara de Comercio de Lima</a:t>
            </a:r>
            <a:endParaRPr lang="es-ES_tradnl" sz="1200" dirty="0"/>
          </a:p>
          <a:p>
            <a:pPr marL="88900" lvl="1" indent="-88900">
              <a:buFont typeface="Arial" charset="0"/>
              <a:buChar char="•"/>
            </a:pPr>
            <a:r>
              <a:rPr lang="es-PE" sz="1200" dirty="0"/>
              <a:t>Instituto Nacional de Investigación y Capacitación de Telecomunicaciones -  INICTEL</a:t>
            </a:r>
            <a:endParaRPr lang="es-ES_tradnl" sz="1200" dirty="0"/>
          </a:p>
          <a:p>
            <a:pPr marL="88900" lvl="1" indent="-88900">
              <a:buFont typeface="Arial" charset="0"/>
              <a:buChar char="•"/>
            </a:pPr>
            <a:r>
              <a:rPr lang="es-PE" sz="1200" dirty="0"/>
              <a:t>Red Avansys</a:t>
            </a:r>
          </a:p>
          <a:p>
            <a:pPr marL="8548" algn="just">
              <a:spcBef>
                <a:spcPts val="0"/>
              </a:spcBef>
            </a:pPr>
            <a:endParaRPr lang="es-PE" sz="1200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marL="8548" algn="just">
              <a:spcBef>
                <a:spcPts val="0"/>
              </a:spcBef>
            </a:pPr>
            <a:r>
              <a:rPr lang="es-PE" sz="12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Grandes Empresas:</a:t>
            </a:r>
            <a:endParaRPr lang="es-ES_tradnl" sz="1200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marL="205136" lvl="1" indent="-97684">
              <a:buFont typeface="Arial" charset="0"/>
              <a:buChar char="•"/>
            </a:pPr>
            <a:r>
              <a:rPr lang="es-PE" sz="1200" dirty="0"/>
              <a:t>Microsoft Perú</a:t>
            </a:r>
            <a:endParaRPr lang="es-ES_tradnl" sz="1200" dirty="0"/>
          </a:p>
          <a:p>
            <a:pPr marL="205136" lvl="1" indent="-97684">
              <a:buFont typeface="Arial" charset="0"/>
              <a:buChar char="•"/>
            </a:pPr>
            <a:r>
              <a:rPr lang="es-PE" sz="1200" dirty="0"/>
              <a:t>IBM del Perú</a:t>
            </a:r>
          </a:p>
          <a:p>
            <a:pPr marL="107452" lvl="1"/>
            <a:endParaRPr lang="es-ES_tradnl" sz="1200" dirty="0"/>
          </a:p>
        </p:txBody>
      </p:sp>
      <p:sp>
        <p:nvSpPr>
          <p:cNvPr id="13" name="12 Rectángulo"/>
          <p:cNvSpPr/>
          <p:nvPr/>
        </p:nvSpPr>
        <p:spPr>
          <a:xfrm>
            <a:off x="1763688" y="1272393"/>
            <a:ext cx="21602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200" dirty="0"/>
              <a:t>IS: Asociación Peruana de Productores de Software –APESOFT</a:t>
            </a:r>
          </a:p>
          <a:p>
            <a:pPr algn="just"/>
            <a:endParaRPr lang="es-PE" sz="1200" dirty="0"/>
          </a:p>
          <a:p>
            <a:pPr algn="just"/>
            <a:r>
              <a:rPr lang="es-PE" sz="1200" dirty="0"/>
              <a:t>Participantes: 15 MIPYME</a:t>
            </a:r>
          </a:p>
          <a:p>
            <a:pPr algn="just"/>
            <a:endParaRPr lang="es-PE" sz="12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2696" y="1272393"/>
            <a:ext cx="1598984" cy="1200329"/>
          </a:xfrm>
          <a:prstGeom prst="rect">
            <a:avLst/>
          </a:prstGeom>
          <a:solidFill>
            <a:schemeClr val="accent4">
              <a:lumMod val="75000"/>
              <a:alpha val="90000"/>
            </a:schemeClr>
          </a:solidFill>
          <a:ln>
            <a:noFill/>
          </a:ln>
          <a:effectLst/>
          <a:extLst/>
        </p:spPr>
        <p:txBody>
          <a:bodyPr lIns="67164" tIns="32973" rIns="67164" bIns="32973" anchor="ctr" anchorCtr="0">
            <a:noAutofit/>
          </a:bodyPr>
          <a:lstStyle/>
          <a:p>
            <a:pPr algn="ctr" defTabSz="625172"/>
            <a:r>
              <a:rPr lang="es-ES" sz="1200" b="1" dirty="0">
                <a:solidFill>
                  <a:schemeClr val="bg1">
                    <a:lumMod val="95000"/>
                  </a:schemeClr>
                </a:solidFill>
              </a:rPr>
              <a:t>Institución Solicitante  (IS) y </a:t>
            </a:r>
          </a:p>
          <a:p>
            <a:pPr algn="ctr" defTabSz="625172"/>
            <a:r>
              <a:rPr lang="es-ES" sz="1200" b="1" dirty="0">
                <a:solidFill>
                  <a:schemeClr val="bg1">
                    <a:lumMod val="95000"/>
                  </a:schemeClr>
                </a:solidFill>
              </a:rPr>
              <a:t>MIPYME participantes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2696" y="2641476"/>
            <a:ext cx="1598984" cy="2322839"/>
          </a:xfrm>
          <a:prstGeom prst="rect">
            <a:avLst/>
          </a:prstGeom>
          <a:solidFill>
            <a:schemeClr val="accent4">
              <a:lumMod val="75000"/>
              <a:alpha val="90000"/>
            </a:schemeClr>
          </a:solidFill>
          <a:ln>
            <a:noFill/>
          </a:ln>
          <a:effectLst/>
          <a:extLst/>
        </p:spPr>
        <p:txBody>
          <a:bodyPr lIns="67164" tIns="32973" rIns="67164" bIns="32973" anchor="ctr" anchorCtr="0">
            <a:noAutofit/>
          </a:bodyPr>
          <a:lstStyle/>
          <a:p>
            <a:pPr algn="ctr" defTabSz="625172"/>
            <a:r>
              <a:rPr lang="es-ES" sz="1400" b="1" dirty="0">
                <a:solidFill>
                  <a:schemeClr val="bg1">
                    <a:lumMod val="95000"/>
                  </a:schemeClr>
                </a:solidFill>
              </a:rPr>
              <a:t>Instituciones de Apoyo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961383" y="2641476"/>
            <a:ext cx="269884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200" dirty="0"/>
              <a:t>Instituciones de Apoyo: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PE" sz="1200" dirty="0"/>
              <a:t>Cooperativa de Ahorro y Crédito para la Integración y Desarrollo Rural – CIDERURAL</a:t>
            </a:r>
            <a:endParaRPr lang="es-ES_tradnl" sz="1200" dirty="0"/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PE" sz="1200" dirty="0"/>
              <a:t>Universidad Nacional Agraria La Molina</a:t>
            </a:r>
            <a:r>
              <a:rPr lang="es-ES_tradnl" sz="1200" dirty="0"/>
              <a:t>, </a:t>
            </a:r>
            <a:r>
              <a:rPr lang="es-PE" sz="1200" dirty="0"/>
              <a:t>Municipalidad Distrital de </a:t>
            </a:r>
            <a:r>
              <a:rPr lang="es-PE" sz="1200" dirty="0" err="1"/>
              <a:t>Pichanaqui</a:t>
            </a:r>
            <a:r>
              <a:rPr lang="es-ES_tradnl" sz="1200" dirty="0"/>
              <a:t>,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PE" sz="1200" dirty="0"/>
              <a:t>Fondo de Garantía Latinoamericana</a:t>
            </a:r>
            <a:endParaRPr lang="es-ES_tradnl" sz="1200" dirty="0"/>
          </a:p>
          <a:p>
            <a:pPr algn="just"/>
            <a:r>
              <a:rPr lang="es-PE" sz="1200" dirty="0"/>
              <a:t>Grandes Empresas:</a:t>
            </a:r>
            <a:endParaRPr lang="es-ES_tradnl" sz="1200" dirty="0"/>
          </a:p>
          <a:p>
            <a:pPr marL="88900" lvl="1" indent="-88900">
              <a:buFont typeface="Arial" panose="020B0604020202020204" pitchFamily="34" charset="0"/>
              <a:buChar char="•"/>
            </a:pPr>
            <a:r>
              <a:rPr lang="es-PE" sz="1200" dirty="0"/>
              <a:t>Cooperativa Agraria Cafetalera Pangoa</a:t>
            </a:r>
            <a:endParaRPr lang="es-ES_tradnl" sz="1200" dirty="0"/>
          </a:p>
          <a:p>
            <a:pPr marL="88900" lvl="1" indent="-88900">
              <a:buFont typeface="Arial" panose="020B0604020202020204" pitchFamily="34" charset="0"/>
              <a:buChar char="•"/>
            </a:pPr>
            <a:r>
              <a:rPr lang="es-PE" sz="1200" dirty="0"/>
              <a:t>Cooperativa Agraria Cafetalera La Florida</a:t>
            </a:r>
          </a:p>
        </p:txBody>
      </p:sp>
      <p:sp>
        <p:nvSpPr>
          <p:cNvPr id="10" name="12 Rectángulo"/>
          <p:cNvSpPr/>
          <p:nvPr/>
        </p:nvSpPr>
        <p:spPr>
          <a:xfrm>
            <a:off x="3969309" y="1272393"/>
            <a:ext cx="26909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200" dirty="0"/>
              <a:t>IS: Central de Organizaciones Productoras de Café y Cacao del Perú- Café Perú</a:t>
            </a:r>
          </a:p>
          <a:p>
            <a:pPr algn="just"/>
            <a:endParaRPr lang="es-PE" sz="1200" dirty="0"/>
          </a:p>
          <a:p>
            <a:pPr algn="just"/>
            <a:r>
              <a:rPr lang="es-PE" sz="1200" dirty="0"/>
              <a:t>Participantes: 4 cooperativas 2 Asociaciones</a:t>
            </a:r>
          </a:p>
        </p:txBody>
      </p:sp>
      <p:sp>
        <p:nvSpPr>
          <p:cNvPr id="11" name="12 Rectángulo"/>
          <p:cNvSpPr/>
          <p:nvPr/>
        </p:nvSpPr>
        <p:spPr>
          <a:xfrm>
            <a:off x="6705613" y="1272393"/>
            <a:ext cx="23654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200" dirty="0"/>
              <a:t>IS: </a:t>
            </a:r>
            <a:r>
              <a:rPr lang="es-PE" sz="1200" dirty="0" err="1"/>
              <a:t>Practical</a:t>
            </a:r>
            <a:r>
              <a:rPr lang="es-PE" sz="1200" dirty="0"/>
              <a:t> </a:t>
            </a:r>
            <a:r>
              <a:rPr lang="es-PE" sz="1200" dirty="0" err="1"/>
              <a:t>Action</a:t>
            </a:r>
            <a:endParaRPr lang="es-PE" sz="1200" dirty="0"/>
          </a:p>
          <a:p>
            <a:pPr algn="just"/>
            <a:endParaRPr lang="es-PE" sz="1200" dirty="0"/>
          </a:p>
          <a:p>
            <a:pPr algn="just"/>
            <a:endParaRPr lang="es-PE" sz="1200" dirty="0"/>
          </a:p>
          <a:p>
            <a:pPr algn="just"/>
            <a:endParaRPr lang="es-PE" sz="1200" dirty="0"/>
          </a:p>
          <a:p>
            <a:pPr algn="just"/>
            <a:r>
              <a:rPr lang="es-PE" sz="1200" dirty="0"/>
              <a:t>Participantes: 5 MIPYME</a:t>
            </a:r>
          </a:p>
          <a:p>
            <a:pPr algn="just"/>
            <a:endParaRPr lang="es-PE" sz="1200" dirty="0"/>
          </a:p>
        </p:txBody>
      </p:sp>
      <p:sp>
        <p:nvSpPr>
          <p:cNvPr id="12" name="Rectángulo 11"/>
          <p:cNvSpPr/>
          <p:nvPr/>
        </p:nvSpPr>
        <p:spPr>
          <a:xfrm>
            <a:off x="6705613" y="2655992"/>
            <a:ext cx="236543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s-PE" sz="1200" dirty="0"/>
              <a:t>Instituciones de Apoyo:</a:t>
            </a:r>
          </a:p>
          <a:p>
            <a:pPr marL="88900" lvl="1" indent="-88900">
              <a:buFont typeface="Arial" panose="020B0604020202020204" pitchFamily="34" charset="0"/>
              <a:buChar char="•"/>
            </a:pPr>
            <a:r>
              <a:rPr lang="es-PE" sz="1200" dirty="0" err="1"/>
              <a:t>CITEmadera</a:t>
            </a:r>
            <a:endParaRPr lang="es-PE" sz="1200" dirty="0"/>
          </a:p>
          <a:p>
            <a:pPr marL="0" lvl="1"/>
            <a:endParaRPr lang="es-PE" sz="1200" dirty="0"/>
          </a:p>
          <a:p>
            <a:pPr marL="0" lvl="1"/>
            <a:endParaRPr lang="es-PE" sz="1200" dirty="0"/>
          </a:p>
          <a:p>
            <a:pPr marL="0" lvl="1"/>
            <a:endParaRPr lang="es-PE" sz="1200" dirty="0"/>
          </a:p>
          <a:p>
            <a:pPr marL="0" lvl="1"/>
            <a:r>
              <a:rPr lang="es-PE" sz="1200" dirty="0"/>
              <a:t>Gran Empresa: </a:t>
            </a:r>
          </a:p>
          <a:p>
            <a:pPr marL="88900" lvl="1" indent="-88900">
              <a:buFont typeface="Arial" panose="020B0604020202020204" pitchFamily="34" charset="0"/>
              <a:buChar char="•"/>
            </a:pPr>
            <a:r>
              <a:rPr lang="es-PE" sz="1200" dirty="0" err="1"/>
              <a:t>Metax</a:t>
            </a:r>
            <a:r>
              <a:rPr lang="es-PE" sz="1200" dirty="0"/>
              <a:t> Industria y Comercio</a:t>
            </a:r>
          </a:p>
          <a:p>
            <a:pPr marL="0" lvl="1"/>
            <a:endParaRPr lang="es-PE" sz="1200" dirty="0"/>
          </a:p>
          <a:p>
            <a:pPr marL="0" lvl="1"/>
            <a:endParaRPr lang="es-PE" sz="1200" dirty="0"/>
          </a:p>
          <a:p>
            <a:pPr marL="0" lvl="1"/>
            <a:endParaRPr lang="es-PE" sz="1200" dirty="0"/>
          </a:p>
          <a:p>
            <a:pPr marL="0" lvl="1"/>
            <a:endParaRPr lang="es-PE" sz="1200" dirty="0"/>
          </a:p>
          <a:p>
            <a:pPr marL="0" lvl="1"/>
            <a:endParaRPr lang="es-PE" sz="12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63687" y="913284"/>
            <a:ext cx="21602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07" tIns="34193" rIns="69607" bIns="34193" anchor="ctr"/>
          <a:lstStyle/>
          <a:p>
            <a:pPr algn="ctr">
              <a:spcBef>
                <a:spcPct val="0"/>
              </a:spcBef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Software </a:t>
            </a:r>
            <a:r>
              <a:rPr lang="es-ES" sz="2000" b="1" dirty="0" err="1">
                <a:solidFill>
                  <a:schemeClr val="bg1">
                    <a:lumMod val="50000"/>
                  </a:schemeClr>
                </a:solidFill>
              </a:rPr>
              <a:t>Limatech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230686" y="913284"/>
            <a:ext cx="21602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07" tIns="34193" rIns="69607" bIns="34193" anchor="ctr"/>
          <a:lstStyle/>
          <a:p>
            <a:pPr algn="ctr">
              <a:spcBef>
                <a:spcPct val="0"/>
              </a:spcBef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Café Selva Central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773658" y="913284"/>
            <a:ext cx="226283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07" tIns="34193" rIns="69607" bIns="34193" anchor="ctr"/>
          <a:lstStyle/>
          <a:p>
            <a:pPr algn="ctr">
              <a:spcBef>
                <a:spcPct val="0"/>
              </a:spcBef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Muebles de Madera</a:t>
            </a:r>
          </a:p>
        </p:txBody>
      </p:sp>
    </p:spTree>
    <p:extLst>
      <p:ext uri="{BB962C8B-B14F-4D97-AF65-F5344CB8AC3E}">
        <p14:creationId xmlns:p14="http://schemas.microsoft.com/office/powerpoint/2010/main" val="350305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864" t="29700" r="21256" b="17801"/>
          <a:stretch/>
        </p:blipFill>
        <p:spPr>
          <a:xfrm>
            <a:off x="2699792" y="1345332"/>
            <a:ext cx="4140462" cy="2112478"/>
          </a:xfrm>
          <a:prstGeom prst="rect">
            <a:avLst/>
          </a:prstGeom>
        </p:spPr>
      </p:pic>
      <p:pic>
        <p:nvPicPr>
          <p:cNvPr id="3" name="Imagen 8" descr="C:\Users\gvillaran\Desktop\LOGO_FINAL_TOTAL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9748"/>
            <a:ext cx="1882562" cy="4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851920" y="3649588"/>
            <a:ext cx="144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/>
              <a:t>Noviembre, 2016</a:t>
            </a:r>
          </a:p>
        </p:txBody>
      </p:sp>
    </p:spTree>
    <p:extLst>
      <p:ext uri="{BB962C8B-B14F-4D97-AF65-F5344CB8AC3E}">
        <p14:creationId xmlns:p14="http://schemas.microsoft.com/office/powerpoint/2010/main" val="22467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15" y="162110"/>
            <a:ext cx="6858002" cy="553998"/>
          </a:xfrm>
          <a:ln>
            <a:noFill/>
          </a:ln>
        </p:spPr>
        <p:txBody>
          <a:bodyPr>
            <a:spAutoFit/>
          </a:bodyPr>
          <a:lstStyle/>
          <a:p>
            <a:r>
              <a:rPr lang="es-MX" sz="3000" b="1" dirty="0"/>
              <a:t>¿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un </a:t>
            </a:r>
            <a:r>
              <a:rPr lang="es-MX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  <a:r>
              <a:rPr lang="es-MX" sz="3000" b="1" dirty="0"/>
              <a:t>?</a:t>
            </a:r>
          </a:p>
        </p:txBody>
      </p:sp>
      <p:pic>
        <p:nvPicPr>
          <p:cNvPr id="1026" name="Picture 2" descr="http://strategicdoing.net/wp-content/uploads/2015/12/cluster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93" y="1717374"/>
            <a:ext cx="3391298" cy="27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64821" y="1939738"/>
            <a:ext cx="103348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67" b="1" dirty="0">
                <a:solidFill>
                  <a:srgbClr val="AB0947"/>
                </a:solidFill>
              </a:rPr>
              <a:t>Empresas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17046" y="3280233"/>
            <a:ext cx="106343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67" b="1" dirty="0">
                <a:solidFill>
                  <a:srgbClr val="AB0947"/>
                </a:solidFill>
              </a:rPr>
              <a:t>Academia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86770" y="4493570"/>
            <a:ext cx="889871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7" b="1" dirty="0">
                <a:solidFill>
                  <a:srgbClr val="AB0947"/>
                </a:solidFill>
              </a:rPr>
              <a:t>Estado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44659" y="4823691"/>
            <a:ext cx="1322029" cy="60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67" b="1" dirty="0">
                <a:solidFill>
                  <a:srgbClr val="AB0947"/>
                </a:solidFill>
              </a:rPr>
              <a:t>Instituciones</a:t>
            </a:r>
          </a:p>
          <a:p>
            <a:pPr algn="ctr"/>
            <a:r>
              <a:rPr lang="es-MX" sz="1667" b="1" dirty="0">
                <a:solidFill>
                  <a:srgbClr val="AB0947"/>
                </a:solidFill>
              </a:rPr>
              <a:t>I&amp;D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8816" y="3406053"/>
            <a:ext cx="96718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67" b="1" dirty="0">
                <a:solidFill>
                  <a:srgbClr val="AB0947"/>
                </a:solidFill>
              </a:rPr>
              <a:t>Servicios</a:t>
            </a:r>
          </a:p>
        </p:txBody>
      </p:sp>
      <p:cxnSp>
        <p:nvCxnSpPr>
          <p:cNvPr id="30" name="Conector recto de flecha 29"/>
          <p:cNvCxnSpPr>
            <a:stCxn id="5" idx="3"/>
          </p:cNvCxnSpPr>
          <p:nvPr/>
        </p:nvCxnSpPr>
        <p:spPr>
          <a:xfrm flipV="1">
            <a:off x="1898309" y="2014750"/>
            <a:ext cx="1905995" cy="99427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cto de flecha 1023"/>
          <p:cNvCxnSpPr>
            <a:stCxn id="5" idx="3"/>
          </p:cNvCxnSpPr>
          <p:nvPr/>
        </p:nvCxnSpPr>
        <p:spPr>
          <a:xfrm>
            <a:off x="1898309" y="2114177"/>
            <a:ext cx="2200598" cy="74332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cto de flecha 1027"/>
          <p:cNvCxnSpPr>
            <a:stCxn id="5" idx="3"/>
          </p:cNvCxnSpPr>
          <p:nvPr/>
        </p:nvCxnSpPr>
        <p:spPr>
          <a:xfrm>
            <a:off x="1898309" y="2114177"/>
            <a:ext cx="1958064" cy="994502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 recto de flecha 1032"/>
          <p:cNvCxnSpPr>
            <a:stCxn id="5" idx="3"/>
          </p:cNvCxnSpPr>
          <p:nvPr/>
        </p:nvCxnSpPr>
        <p:spPr>
          <a:xfrm>
            <a:off x="1898309" y="2114177"/>
            <a:ext cx="1473562" cy="1332772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Elipse 1033"/>
          <p:cNvSpPr/>
          <p:nvPr/>
        </p:nvSpPr>
        <p:spPr>
          <a:xfrm>
            <a:off x="2451228" y="1189302"/>
            <a:ext cx="3780420" cy="3612211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55" name="Conector recto de flecha 1054"/>
          <p:cNvCxnSpPr>
            <a:stCxn id="12" idx="3"/>
          </p:cNvCxnSpPr>
          <p:nvPr/>
        </p:nvCxnSpPr>
        <p:spPr>
          <a:xfrm flipV="1">
            <a:off x="2016004" y="2857513"/>
            <a:ext cx="2435623" cy="722979"/>
          </a:xfrm>
          <a:prstGeom prst="straightConnector1">
            <a:avLst/>
          </a:prstGeom>
          <a:ln w="15875">
            <a:solidFill>
              <a:srgbClr val="FF99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ector recto de flecha 1056"/>
          <p:cNvCxnSpPr>
            <a:stCxn id="12" idx="3"/>
          </p:cNvCxnSpPr>
          <p:nvPr/>
        </p:nvCxnSpPr>
        <p:spPr>
          <a:xfrm flipV="1">
            <a:off x="2016004" y="2273171"/>
            <a:ext cx="2554719" cy="1307321"/>
          </a:xfrm>
          <a:prstGeom prst="straightConnector1">
            <a:avLst/>
          </a:prstGeom>
          <a:ln w="15875">
            <a:solidFill>
              <a:srgbClr val="FF99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Conector recto de flecha 1062"/>
          <p:cNvCxnSpPr/>
          <p:nvPr/>
        </p:nvCxnSpPr>
        <p:spPr>
          <a:xfrm flipH="1" flipV="1">
            <a:off x="3845689" y="3937621"/>
            <a:ext cx="10684" cy="1119395"/>
          </a:xfrm>
          <a:prstGeom prst="straightConnector1">
            <a:avLst/>
          </a:prstGeom>
          <a:ln w="15875">
            <a:solidFill>
              <a:srgbClr val="CE76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ector recto de flecha 1064"/>
          <p:cNvCxnSpPr/>
          <p:nvPr/>
        </p:nvCxnSpPr>
        <p:spPr>
          <a:xfrm flipV="1">
            <a:off x="3856374" y="3937621"/>
            <a:ext cx="485069" cy="1119395"/>
          </a:xfrm>
          <a:prstGeom prst="straightConnector1">
            <a:avLst/>
          </a:prstGeom>
          <a:ln w="15875">
            <a:solidFill>
              <a:srgbClr val="CE76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Conector recto de flecha 1068"/>
          <p:cNvCxnSpPr>
            <a:stCxn id="8" idx="0"/>
          </p:cNvCxnSpPr>
          <p:nvPr/>
        </p:nvCxnSpPr>
        <p:spPr>
          <a:xfrm flipH="1" flipV="1">
            <a:off x="5398957" y="3520886"/>
            <a:ext cx="832749" cy="972684"/>
          </a:xfrm>
          <a:prstGeom prst="straightConnector1">
            <a:avLst/>
          </a:prstGeom>
          <a:ln w="1587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ector recto de flecha 1070"/>
          <p:cNvCxnSpPr>
            <a:stCxn id="7" idx="1"/>
          </p:cNvCxnSpPr>
          <p:nvPr/>
        </p:nvCxnSpPr>
        <p:spPr>
          <a:xfrm flipH="1" flipV="1">
            <a:off x="5139159" y="2797507"/>
            <a:ext cx="1477887" cy="657165"/>
          </a:xfrm>
          <a:prstGeom prst="straightConnector1">
            <a:avLst/>
          </a:prstGeom>
          <a:ln w="15875">
            <a:solidFill>
              <a:srgbClr val="AB094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343060" y="928271"/>
            <a:ext cx="2094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B141"/>
                </a:solidFill>
              </a:rPr>
              <a:t>Comparten un mismo territorio,</a:t>
            </a:r>
          </a:p>
          <a:p>
            <a:r>
              <a:rPr lang="es-MX" b="1" dirty="0">
                <a:solidFill>
                  <a:srgbClr val="0FB141"/>
                </a:solidFill>
              </a:rPr>
              <a:t>compiten y colaboran entre ellas, logran sinergias en competitividad y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72125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131" y="143241"/>
            <a:ext cx="6858002" cy="553998"/>
          </a:xfrm>
        </p:spPr>
        <p:txBody>
          <a:bodyPr>
            <a:spAutoFit/>
          </a:bodyPr>
          <a:lstStyle/>
          <a:p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de integrar un </a:t>
            </a:r>
            <a:r>
              <a:rPr lang="es-PE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1" y="1657366"/>
            <a:ext cx="6858002" cy="2965555"/>
          </a:xfrm>
        </p:spPr>
        <p:txBody>
          <a:bodyPr>
            <a:spAutoFit/>
          </a:bodyPr>
          <a:lstStyle/>
          <a:p>
            <a:pPr algn="just">
              <a:buAutoNum type="arabicPeriod"/>
            </a:pPr>
            <a:r>
              <a:rPr lang="es-PE" sz="1667" dirty="0"/>
              <a:t>Son más innovadoras y más proactivas para asociarse con otras empresas en proyectos colaborativos de I&amp;D.</a:t>
            </a:r>
          </a:p>
          <a:p>
            <a:pPr algn="just">
              <a:buAutoNum type="arabicPeriod"/>
            </a:pPr>
            <a:endParaRPr lang="es-PE" sz="1667" dirty="0"/>
          </a:p>
          <a:p>
            <a:pPr algn="just">
              <a:buAutoNum type="arabicPeriod"/>
            </a:pPr>
            <a:r>
              <a:rPr lang="es-PE" sz="1667" dirty="0"/>
              <a:t>Incrementan sus niveles de ventas, exportaciones y empleo.</a:t>
            </a:r>
          </a:p>
          <a:p>
            <a:pPr algn="just">
              <a:buAutoNum type="arabicPeriod"/>
            </a:pPr>
            <a:endParaRPr lang="es-PE" sz="1667" dirty="0"/>
          </a:p>
          <a:p>
            <a:pPr algn="just">
              <a:buAutoNum type="arabicPeriod"/>
            </a:pPr>
            <a:r>
              <a:rPr lang="es-PE" sz="1667" dirty="0"/>
              <a:t>Reciben beneficios de la creación de un ambiente institucional que favorezca el cumplimiento y sostenimiento de metas.</a:t>
            </a:r>
          </a:p>
          <a:p>
            <a:pPr algn="just">
              <a:buAutoNum type="arabicPeriod"/>
            </a:pPr>
            <a:endParaRPr lang="es-PE" sz="1667" dirty="0"/>
          </a:p>
          <a:p>
            <a:pPr algn="just">
              <a:buAutoNum type="arabicPeriod"/>
            </a:pPr>
            <a:r>
              <a:rPr lang="es-PE" sz="1667" dirty="0"/>
              <a:t>Logran mayor flexibilidad en los procesos productivos y capacidad para responder a los cambios en la demanda.</a:t>
            </a:r>
            <a:endParaRPr lang="es-MX" sz="1667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31641" y="997541"/>
            <a:ext cx="6858002" cy="400042"/>
          </a:xfrm>
          <a:prstGeom prst="rect">
            <a:avLst/>
          </a:prstGeom>
        </p:spPr>
        <p:txBody>
          <a:bodyPr vert="horz" lIns="76200" tIns="38098" rIns="76200" bIns="38098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3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empresas…</a:t>
            </a:r>
            <a:endParaRPr lang="es-MX" sz="23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4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1594" y="157203"/>
            <a:ext cx="7224118" cy="714375"/>
          </a:xfrm>
        </p:spPr>
        <p:txBody>
          <a:bodyPr>
            <a:normAutofit/>
          </a:bodyPr>
          <a:lstStyle/>
          <a:p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Apoyo a </a:t>
            </a:r>
            <a:r>
              <a:rPr lang="es-PE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</a:t>
            </a:r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(PAC)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565176"/>
              </p:ext>
            </p:extLst>
          </p:nvPr>
        </p:nvGraphicFramePr>
        <p:xfrm>
          <a:off x="395537" y="2253311"/>
          <a:ext cx="8424936" cy="276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71634" y="5148130"/>
            <a:ext cx="3743122" cy="55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1" dirty="0">
                <a:solidFill>
                  <a:prstClr val="black"/>
                </a:solidFill>
              </a:rPr>
              <a:t>1/ Creado mediante la Ley N° 30230, del 11 de julio de 2014.</a:t>
            </a:r>
          </a:p>
          <a:p>
            <a:r>
              <a:rPr lang="es-ES" sz="751" dirty="0">
                <a:solidFill>
                  <a:prstClr val="black"/>
                </a:solidFill>
              </a:rPr>
              <a:t>2/ Modificación mediante la septuagésima séptima disposición complementaria final de la Ley 30281, Ley de presupuesto del 2015. </a:t>
            </a:r>
          </a:p>
          <a:p>
            <a:r>
              <a:rPr lang="es-ES" sz="751" dirty="0">
                <a:solidFill>
                  <a:prstClr val="black"/>
                </a:solidFill>
              </a:rPr>
              <a:t>(*) Montos en $ son estimados según tipo de cambio.</a:t>
            </a:r>
            <a:endParaRPr lang="es-PE" sz="751" dirty="0">
              <a:solidFill>
                <a:prstClr val="black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294967295"/>
          </p:nvPr>
        </p:nvSpPr>
        <p:spPr>
          <a:xfrm>
            <a:off x="323528" y="1053524"/>
            <a:ext cx="8496944" cy="11997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s-PE" sz="1333" b="1" dirty="0">
                <a:hlinkClick r:id="rId8"/>
              </a:rPr>
              <a:t>Objetivo</a:t>
            </a:r>
            <a:r>
              <a:rPr lang="es-PE" sz="1333" dirty="0"/>
              <a:t>: </a:t>
            </a:r>
            <a:r>
              <a:rPr lang="es-ES" sz="1333" dirty="0"/>
              <a:t>Promover la consolidación de iniciativas de </a:t>
            </a:r>
            <a:r>
              <a:rPr lang="es-ES" sz="1333" dirty="0" err="1"/>
              <a:t>cluster</a:t>
            </a:r>
            <a:r>
              <a:rPr lang="es-ES" sz="1333" dirty="0"/>
              <a:t>, a través del cofinanciamiento para la preparación e implementación de los planes de reforzamiento de la competitividad y la creación y/o fortalecimiento de un ambiente institucional que favorezca la sostenibilidad de las acciones realizadas por el </a:t>
            </a:r>
            <a:r>
              <a:rPr lang="es-ES" sz="1333" dirty="0" err="1"/>
              <a:t>cluster</a:t>
            </a:r>
            <a:r>
              <a:rPr lang="es-ES" sz="1333" dirty="0"/>
              <a:t>.</a:t>
            </a:r>
          </a:p>
          <a:p>
            <a:r>
              <a:rPr lang="es-PE" sz="1333" b="1" dirty="0"/>
              <a:t>Fondo: $7.5</a:t>
            </a:r>
            <a:r>
              <a:rPr lang="es-PE" sz="1333" dirty="0"/>
              <a:t> millones ($600 mil </a:t>
            </a:r>
            <a:r>
              <a:rPr lang="es-PE" sz="1333" dirty="0" err="1"/>
              <a:t>max</a:t>
            </a:r>
            <a:r>
              <a:rPr lang="es-PE" sz="1333" dirty="0"/>
              <a:t>. por proyecto)</a:t>
            </a:r>
          </a:p>
          <a:p>
            <a:r>
              <a:rPr lang="es-PE" sz="1333" b="1" dirty="0"/>
              <a:t>Formato:</a:t>
            </a:r>
            <a:r>
              <a:rPr lang="es-PE" sz="1333" dirty="0"/>
              <a:t> convocatorias</a:t>
            </a:r>
          </a:p>
        </p:txBody>
      </p:sp>
    </p:spTree>
    <p:extLst>
      <p:ext uri="{BB962C8B-B14F-4D97-AF65-F5344CB8AC3E}">
        <p14:creationId xmlns:p14="http://schemas.microsoft.com/office/powerpoint/2010/main" val="150578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339753" y="753465"/>
            <a:ext cx="2946904" cy="2650535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50" b="1" dirty="0"/>
              <a:t>IS</a:t>
            </a:r>
          </a:p>
          <a:p>
            <a:pPr algn="ctr"/>
            <a:r>
              <a:rPr lang="es-MX" sz="1550" b="1" dirty="0"/>
              <a:t>Institución Solicitante</a:t>
            </a:r>
          </a:p>
          <a:p>
            <a:pPr algn="ctr"/>
            <a:r>
              <a:rPr lang="es-MX" sz="1550" dirty="0"/>
              <a:t>Personas jurídicas, publicas o privadas con 2 años de experiencia en proyectos de desarrollo productivo o empresarial</a:t>
            </a:r>
          </a:p>
          <a:p>
            <a:pPr algn="ctr"/>
            <a:endParaRPr lang="es-MX" sz="1550" dirty="0"/>
          </a:p>
        </p:txBody>
      </p:sp>
      <p:sp>
        <p:nvSpPr>
          <p:cNvPr id="7" name="Elipse 6"/>
          <p:cNvSpPr/>
          <p:nvPr/>
        </p:nvSpPr>
        <p:spPr>
          <a:xfrm>
            <a:off x="3491882" y="2866538"/>
            <a:ext cx="3018912" cy="265053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Instituciones de Apoyo</a:t>
            </a:r>
          </a:p>
          <a:p>
            <a:pPr algn="ctr"/>
            <a:r>
              <a:rPr lang="es-ES_tradnl" sz="1600" dirty="0"/>
              <a:t>Personas jurídicas públicas o privadas, con o sin fines de lucro,   que respaldan la iniciativa y forman parte del entorno del </a:t>
            </a:r>
            <a:r>
              <a:rPr lang="es-ES_tradnl" sz="1600" dirty="0" err="1"/>
              <a:t>cluster</a:t>
            </a:r>
            <a:r>
              <a:rPr lang="es-ES_tradnl" sz="1600" dirty="0"/>
              <a:t>.</a:t>
            </a:r>
            <a:endParaRPr lang="es-MX" sz="1600" dirty="0"/>
          </a:p>
        </p:txBody>
      </p:sp>
      <p:sp>
        <p:nvSpPr>
          <p:cNvPr id="8" name="2 CuadroTexto"/>
          <p:cNvSpPr txBox="1"/>
          <p:nvPr/>
        </p:nvSpPr>
        <p:spPr>
          <a:xfrm>
            <a:off x="981565" y="3205470"/>
            <a:ext cx="2680320" cy="2339102"/>
          </a:xfrm>
          <a:prstGeom prst="rect">
            <a:avLst/>
          </a:prstGeom>
          <a:noFill/>
          <a:ln w="317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38099" indent="-238099">
              <a:buFont typeface="Wingdings" pitchFamily="2" charset="2"/>
              <a:buChar char="ü"/>
            </a:pPr>
            <a:r>
              <a:rPr lang="es-PE" sz="1600" b="1" dirty="0">
                <a:solidFill>
                  <a:srgbClr val="AB0947"/>
                </a:solidFill>
              </a:rPr>
              <a:t>Cámaras de comercio/ productores</a:t>
            </a:r>
          </a:p>
          <a:p>
            <a:pPr marL="238099" indent="-238099">
              <a:buFont typeface="Wingdings" pitchFamily="2" charset="2"/>
              <a:buChar char="ü"/>
            </a:pPr>
            <a:r>
              <a:rPr lang="es-PE" sz="1600" b="1" dirty="0">
                <a:solidFill>
                  <a:srgbClr val="AB0947"/>
                </a:solidFill>
              </a:rPr>
              <a:t>Asociaciones de empresarios</a:t>
            </a:r>
          </a:p>
          <a:p>
            <a:pPr marL="238099" indent="-238099">
              <a:buFont typeface="Wingdings" pitchFamily="2" charset="2"/>
              <a:buChar char="ü"/>
            </a:pPr>
            <a:r>
              <a:rPr lang="es-PE" sz="1600" b="1" dirty="0">
                <a:solidFill>
                  <a:srgbClr val="AB0947"/>
                </a:solidFill>
              </a:rPr>
              <a:t>Cooperativas</a:t>
            </a:r>
          </a:p>
          <a:p>
            <a:pPr marL="238099" indent="-238099">
              <a:buFont typeface="Wingdings" pitchFamily="2" charset="2"/>
              <a:buChar char="ü"/>
            </a:pPr>
            <a:r>
              <a:rPr lang="es-PE" sz="1600" b="1" dirty="0" err="1">
                <a:solidFill>
                  <a:srgbClr val="AB0947"/>
                </a:solidFill>
              </a:rPr>
              <a:t>ONGs</a:t>
            </a:r>
            <a:endParaRPr lang="es-PE" sz="1600" b="1" dirty="0">
              <a:solidFill>
                <a:srgbClr val="AB0947"/>
              </a:solidFill>
            </a:endParaRPr>
          </a:p>
          <a:p>
            <a:pPr marL="238099" indent="-238099">
              <a:buFont typeface="Wingdings" pitchFamily="2" charset="2"/>
              <a:buChar char="ü"/>
            </a:pPr>
            <a:r>
              <a:rPr lang="es-PE" sz="1600" b="1" dirty="0">
                <a:solidFill>
                  <a:srgbClr val="AB0947"/>
                </a:solidFill>
              </a:rPr>
              <a:t> CITES</a:t>
            </a:r>
          </a:p>
          <a:p>
            <a:pPr marL="238099" indent="-238099">
              <a:buFont typeface="Wingdings" pitchFamily="2" charset="2"/>
              <a:buChar char="ü"/>
            </a:pPr>
            <a:r>
              <a:rPr lang="es-PE" sz="1600" b="1" dirty="0">
                <a:solidFill>
                  <a:srgbClr val="AB0947"/>
                </a:solidFill>
              </a:rPr>
              <a:t>Consultoras</a:t>
            </a:r>
          </a:p>
          <a:p>
            <a:pPr marL="238099" indent="-238099">
              <a:buFont typeface="Wingdings" pitchFamily="2" charset="2"/>
              <a:buChar char="ü"/>
            </a:pPr>
            <a:r>
              <a:rPr lang="es-PE" sz="1600" b="1" dirty="0">
                <a:solidFill>
                  <a:srgbClr val="AB0947"/>
                </a:solidFill>
              </a:rPr>
              <a:t>Universidades, </a:t>
            </a:r>
            <a:r>
              <a:rPr lang="es-PE" sz="1600" b="1" dirty="0" err="1">
                <a:solidFill>
                  <a:srgbClr val="AB0947"/>
                </a:solidFill>
              </a:rPr>
              <a:t>etc</a:t>
            </a:r>
            <a:endParaRPr lang="es-PE" sz="1600" b="1" dirty="0">
              <a:solidFill>
                <a:srgbClr val="AB0947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120230"/>
            <a:ext cx="6858002" cy="633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participan en un PAC?</a:t>
            </a:r>
          </a:p>
        </p:txBody>
      </p:sp>
      <p:sp>
        <p:nvSpPr>
          <p:cNvPr id="11" name="Flecha circular 10"/>
          <p:cNvSpPr/>
          <p:nvPr/>
        </p:nvSpPr>
        <p:spPr>
          <a:xfrm rot="16598772">
            <a:off x="2050104" y="2706763"/>
            <a:ext cx="832478" cy="73785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99262"/>
              <a:gd name="adj5" fmla="val 125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Flecha circular 17"/>
          <p:cNvSpPr/>
          <p:nvPr/>
        </p:nvSpPr>
        <p:spPr>
          <a:xfrm flipV="1">
            <a:off x="2996825" y="4774419"/>
            <a:ext cx="810091" cy="68631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55351"/>
              <a:gd name="adj5" fmla="val 1893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08686" y="813473"/>
            <a:ext cx="3019698" cy="253052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Empresas Integrantes de la </a:t>
            </a:r>
            <a:r>
              <a:rPr lang="es-MX" sz="1600" b="1" dirty="0" err="1"/>
              <a:t>Inciativa</a:t>
            </a:r>
            <a:r>
              <a:rPr lang="es-MX" sz="1600" b="1" dirty="0"/>
              <a:t> de </a:t>
            </a:r>
            <a:r>
              <a:rPr lang="es-MX" sz="1600" b="1" dirty="0" err="1"/>
              <a:t>Cluster</a:t>
            </a:r>
            <a:endParaRPr lang="es-MX" sz="1600" b="1" dirty="0"/>
          </a:p>
          <a:p>
            <a:pPr algn="ctr"/>
            <a:r>
              <a:rPr lang="es-MX" sz="1600" dirty="0"/>
              <a:t>Al menos 5 empresas</a:t>
            </a:r>
          </a:p>
          <a:p>
            <a:pPr algn="ctr"/>
            <a:r>
              <a:rPr lang="es-MX" sz="1600" dirty="0"/>
              <a:t>Pertenecen al </a:t>
            </a:r>
            <a:r>
              <a:rPr lang="es-MX" sz="1600" dirty="0" err="1"/>
              <a:t>cluster</a:t>
            </a:r>
            <a:r>
              <a:rPr lang="es-MX" sz="1600" dirty="0"/>
              <a:t> y tienen ventas mayores a 20 UIT anuales</a:t>
            </a:r>
          </a:p>
          <a:p>
            <a:pPr algn="ctr"/>
            <a:r>
              <a:rPr lang="es-MX" sz="1600" dirty="0"/>
              <a:t>(2015 y 2014)</a:t>
            </a:r>
          </a:p>
        </p:txBody>
      </p:sp>
    </p:spTree>
    <p:extLst>
      <p:ext uri="{BB962C8B-B14F-4D97-AF65-F5344CB8AC3E}">
        <p14:creationId xmlns:p14="http://schemas.microsoft.com/office/powerpoint/2010/main" val="265893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21196"/>
            <a:ext cx="6858002" cy="732316"/>
          </a:xfrm>
        </p:spPr>
        <p:txBody>
          <a:bodyPr>
            <a:normAutofit/>
          </a:bodyPr>
          <a:lstStyle/>
          <a:p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financia el PAC?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1091615" y="817276"/>
            <a:ext cx="6909387" cy="503949"/>
          </a:xfrm>
          <a:custGeom>
            <a:avLst/>
            <a:gdLst>
              <a:gd name="connsiteX0" fmla="*/ 0 w 7200800"/>
              <a:gd name="connsiteY0" fmla="*/ 100792 h 604737"/>
              <a:gd name="connsiteX1" fmla="*/ 100792 w 7200800"/>
              <a:gd name="connsiteY1" fmla="*/ 0 h 604737"/>
              <a:gd name="connsiteX2" fmla="*/ 7100008 w 7200800"/>
              <a:gd name="connsiteY2" fmla="*/ 0 h 604737"/>
              <a:gd name="connsiteX3" fmla="*/ 7200800 w 7200800"/>
              <a:gd name="connsiteY3" fmla="*/ 100792 h 604737"/>
              <a:gd name="connsiteX4" fmla="*/ 7200800 w 7200800"/>
              <a:gd name="connsiteY4" fmla="*/ 503945 h 604737"/>
              <a:gd name="connsiteX5" fmla="*/ 7100008 w 7200800"/>
              <a:gd name="connsiteY5" fmla="*/ 604737 h 604737"/>
              <a:gd name="connsiteX6" fmla="*/ 100792 w 7200800"/>
              <a:gd name="connsiteY6" fmla="*/ 604737 h 604737"/>
              <a:gd name="connsiteX7" fmla="*/ 0 w 7200800"/>
              <a:gd name="connsiteY7" fmla="*/ 503945 h 604737"/>
              <a:gd name="connsiteX8" fmla="*/ 0 w 7200800"/>
              <a:gd name="connsiteY8" fmla="*/ 100792 h 6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0800" h="604737">
                <a:moveTo>
                  <a:pt x="0" y="100792"/>
                </a:moveTo>
                <a:cubicBezTo>
                  <a:pt x="0" y="45126"/>
                  <a:pt x="45126" y="0"/>
                  <a:pt x="100792" y="0"/>
                </a:cubicBezTo>
                <a:lnTo>
                  <a:pt x="7100008" y="0"/>
                </a:lnTo>
                <a:cubicBezTo>
                  <a:pt x="7155674" y="0"/>
                  <a:pt x="7200800" y="45126"/>
                  <a:pt x="7200800" y="100792"/>
                </a:cubicBezTo>
                <a:lnTo>
                  <a:pt x="7200800" y="503945"/>
                </a:lnTo>
                <a:cubicBezTo>
                  <a:pt x="7200800" y="559611"/>
                  <a:pt x="7155674" y="604737"/>
                  <a:pt x="7100008" y="604737"/>
                </a:cubicBezTo>
                <a:lnTo>
                  <a:pt x="100792" y="604737"/>
                </a:lnTo>
                <a:cubicBezTo>
                  <a:pt x="45126" y="604737"/>
                  <a:pt x="0" y="559611"/>
                  <a:pt x="0" y="503945"/>
                </a:cubicBezTo>
                <a:lnTo>
                  <a:pt x="0" y="100792"/>
                </a:lnTo>
                <a:close/>
              </a:path>
            </a:pathLst>
          </a:custGeom>
          <a:solidFill>
            <a:srgbClr val="4C00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4451" tIns="94451" rIns="94451" bIns="94451" numCol="1" spcCol="1270" anchor="ctr" anchorCtr="0">
            <a:noAutofit/>
          </a:bodyPr>
          <a:lstStyle/>
          <a:p>
            <a:pPr defTabSz="814819">
              <a:lnSpc>
                <a:spcPct val="90000"/>
              </a:lnSpc>
              <a:spcAft>
                <a:spcPct val="35000"/>
              </a:spcAft>
            </a:pPr>
            <a:r>
              <a:rPr lang="es-PE" sz="18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Dinamización de Iniciativas de </a:t>
            </a:r>
            <a:r>
              <a:rPr lang="es-PE" sz="18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  <a:endParaRPr lang="es-PE" sz="18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1091615" y="3037523"/>
            <a:ext cx="6909387" cy="540060"/>
          </a:xfrm>
          <a:custGeom>
            <a:avLst/>
            <a:gdLst>
              <a:gd name="connsiteX0" fmla="*/ 0 w 7200800"/>
              <a:gd name="connsiteY0" fmla="*/ 145926 h 875536"/>
              <a:gd name="connsiteX1" fmla="*/ 145926 w 7200800"/>
              <a:gd name="connsiteY1" fmla="*/ 0 h 875536"/>
              <a:gd name="connsiteX2" fmla="*/ 7054874 w 7200800"/>
              <a:gd name="connsiteY2" fmla="*/ 0 h 875536"/>
              <a:gd name="connsiteX3" fmla="*/ 7200800 w 7200800"/>
              <a:gd name="connsiteY3" fmla="*/ 145926 h 875536"/>
              <a:gd name="connsiteX4" fmla="*/ 7200800 w 7200800"/>
              <a:gd name="connsiteY4" fmla="*/ 729610 h 875536"/>
              <a:gd name="connsiteX5" fmla="*/ 7054874 w 7200800"/>
              <a:gd name="connsiteY5" fmla="*/ 875536 h 875536"/>
              <a:gd name="connsiteX6" fmla="*/ 145926 w 7200800"/>
              <a:gd name="connsiteY6" fmla="*/ 875536 h 875536"/>
              <a:gd name="connsiteX7" fmla="*/ 0 w 7200800"/>
              <a:gd name="connsiteY7" fmla="*/ 729610 h 875536"/>
              <a:gd name="connsiteX8" fmla="*/ 0 w 7200800"/>
              <a:gd name="connsiteY8" fmla="*/ 145926 h 87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0800" h="875536">
                <a:moveTo>
                  <a:pt x="0" y="145926"/>
                </a:moveTo>
                <a:cubicBezTo>
                  <a:pt x="0" y="65333"/>
                  <a:pt x="65333" y="0"/>
                  <a:pt x="145926" y="0"/>
                </a:cubicBezTo>
                <a:lnTo>
                  <a:pt x="7054874" y="0"/>
                </a:lnTo>
                <a:cubicBezTo>
                  <a:pt x="7135467" y="0"/>
                  <a:pt x="7200800" y="65333"/>
                  <a:pt x="7200800" y="145926"/>
                </a:cubicBezTo>
                <a:lnTo>
                  <a:pt x="7200800" y="729610"/>
                </a:lnTo>
                <a:cubicBezTo>
                  <a:pt x="7200800" y="810203"/>
                  <a:pt x="7135467" y="875536"/>
                  <a:pt x="7054874" y="875536"/>
                </a:cubicBezTo>
                <a:lnTo>
                  <a:pt x="145926" y="875536"/>
                </a:lnTo>
                <a:cubicBezTo>
                  <a:pt x="65333" y="875536"/>
                  <a:pt x="0" y="810203"/>
                  <a:pt x="0" y="729610"/>
                </a:cubicBezTo>
                <a:lnTo>
                  <a:pt x="0" y="145926"/>
                </a:lnTo>
                <a:close/>
              </a:path>
            </a:pathLst>
          </a:custGeom>
          <a:solidFill>
            <a:srgbClr val="4C00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5468" tIns="105468" rIns="105468" bIns="105468" numCol="1" spcCol="1270" anchor="ctr" anchorCtr="0">
            <a:noAutofit/>
          </a:bodyPr>
          <a:lstStyle/>
          <a:p>
            <a:pPr marL="219578" indent="-219578" defTabSz="814819">
              <a:lnSpc>
                <a:spcPct val="90000"/>
              </a:lnSpc>
              <a:spcAft>
                <a:spcPct val="35000"/>
              </a:spcAft>
            </a:pPr>
            <a:r>
              <a:rPr lang="es-PE" sz="18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Implementación del Plan de Reforzamiento de la Competitividad (PRC)</a:t>
            </a:r>
          </a:p>
        </p:txBody>
      </p:sp>
      <p:sp>
        <p:nvSpPr>
          <p:cNvPr id="8" name="Forma libre 7"/>
          <p:cNvSpPr/>
          <p:nvPr/>
        </p:nvSpPr>
        <p:spPr>
          <a:xfrm>
            <a:off x="2351757" y="4240588"/>
            <a:ext cx="6300700" cy="897000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832" dirty="0"/>
          </a:p>
        </p:txBody>
      </p:sp>
      <p:sp>
        <p:nvSpPr>
          <p:cNvPr id="9" name="Forma libre 8"/>
          <p:cNvSpPr/>
          <p:nvPr/>
        </p:nvSpPr>
        <p:spPr>
          <a:xfrm>
            <a:off x="7001848" y="4305963"/>
            <a:ext cx="2760307" cy="897000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832" dirty="0"/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r>
              <a:rPr lang="es-PE" sz="1832" dirty="0"/>
              <a:t> </a:t>
            </a:r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832" dirty="0"/>
          </a:p>
        </p:txBody>
      </p:sp>
      <p:sp>
        <p:nvSpPr>
          <p:cNvPr id="10" name="Forma libre 9"/>
          <p:cNvSpPr/>
          <p:nvPr/>
        </p:nvSpPr>
        <p:spPr>
          <a:xfrm>
            <a:off x="1143000" y="1357337"/>
            <a:ext cx="6828035" cy="1662202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667" dirty="0"/>
              <a:t>Elaboración del Plan de Reforzamiento de la Competitividad del </a:t>
            </a:r>
            <a:r>
              <a:rPr lang="es-PE" sz="1667" dirty="0" err="1"/>
              <a:t>Cluster</a:t>
            </a:r>
            <a:r>
              <a:rPr lang="es-PE" sz="1667" dirty="0"/>
              <a:t> (</a:t>
            </a:r>
            <a:r>
              <a:rPr lang="es-PE" sz="1667" b="1" dirty="0"/>
              <a:t>PRC</a:t>
            </a:r>
            <a:r>
              <a:rPr lang="es-PE" sz="1667" dirty="0"/>
              <a:t>): consultoría especializada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667" dirty="0"/>
              <a:t>Conformación de la institucionalidad del </a:t>
            </a:r>
            <a:r>
              <a:rPr lang="es-PE" sz="1667" dirty="0" err="1"/>
              <a:t>cluster</a:t>
            </a:r>
            <a:endParaRPr lang="es-PE" sz="1667" dirty="0"/>
          </a:p>
          <a:p>
            <a:pPr marL="666669" lvl="2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ES" sz="1667" dirty="0"/>
              <a:t>Actividades de promoción y </a:t>
            </a:r>
            <a:r>
              <a:rPr lang="es-PE" sz="1667" dirty="0"/>
              <a:t>articulación entre empresas del </a:t>
            </a:r>
            <a:r>
              <a:rPr lang="es-PE" sz="1667" dirty="0" err="1"/>
              <a:t>cluster</a:t>
            </a:r>
            <a:r>
              <a:rPr lang="es-PE" sz="1667" dirty="0"/>
              <a:t>.</a:t>
            </a:r>
          </a:p>
          <a:p>
            <a:pPr marL="666669" lvl="2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667" dirty="0"/>
              <a:t>Fortalecimiento institucional de agencias públicas relacionadas.</a:t>
            </a:r>
          </a:p>
          <a:p>
            <a:pPr marL="666669" lvl="2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ES" sz="1667" dirty="0"/>
              <a:t>Gastos de administración y operación del proyecto (</a:t>
            </a:r>
            <a:r>
              <a:rPr lang="es-ES" sz="1667" dirty="0" err="1"/>
              <a:t>max</a:t>
            </a:r>
            <a:r>
              <a:rPr lang="es-ES" sz="1667" dirty="0"/>
              <a:t>. 15%).</a:t>
            </a:r>
            <a:endParaRPr lang="es-PE" sz="1667" dirty="0"/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endParaRPr lang="es-PE" sz="1667" dirty="0"/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667" dirty="0"/>
          </a:p>
        </p:txBody>
      </p:sp>
      <p:sp>
        <p:nvSpPr>
          <p:cNvPr id="12" name="Forma libre 11"/>
          <p:cNvSpPr/>
          <p:nvPr/>
        </p:nvSpPr>
        <p:spPr>
          <a:xfrm>
            <a:off x="1151622" y="3697597"/>
            <a:ext cx="3300367" cy="1662202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kern="1200" dirty="0"/>
              <a:t>Atracción de inversiones directas.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Promoción de la innovación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kern="1200" dirty="0"/>
              <a:t>Actividades para desarrollo de mercados.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Conformación de grupos de empresas</a:t>
            </a:r>
            <a:endParaRPr lang="es-PE" sz="1700" kern="1200" dirty="0"/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endParaRPr lang="es-PE" sz="1667" dirty="0"/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endParaRPr lang="es-PE" sz="1667" dirty="0"/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667" dirty="0"/>
          </a:p>
        </p:txBody>
      </p:sp>
      <p:sp>
        <p:nvSpPr>
          <p:cNvPr id="13" name="Forma libre 12"/>
          <p:cNvSpPr/>
          <p:nvPr/>
        </p:nvSpPr>
        <p:spPr>
          <a:xfrm>
            <a:off x="4442918" y="3697601"/>
            <a:ext cx="3300367" cy="1662202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Certificaciones de calidad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Procesos de capacitación.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Infraestructura (*)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Tecnología y equipamiento (*)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s-PE" sz="1700" dirty="0"/>
              <a:t>Estudios (*)</a:t>
            </a:r>
          </a:p>
          <a:p>
            <a:pPr marL="285714" lvl="1" indent="-285714" algn="just" defTabSz="814819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endParaRPr lang="es-PE" sz="1667" dirty="0"/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667" dirty="0"/>
          </a:p>
        </p:txBody>
      </p:sp>
    </p:spTree>
    <p:extLst>
      <p:ext uri="{BB962C8B-B14F-4D97-AF65-F5344CB8AC3E}">
        <p14:creationId xmlns:p14="http://schemas.microsoft.com/office/powerpoint/2010/main" val="172059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152540"/>
            <a:ext cx="6858002" cy="553998"/>
          </a:xfrm>
        </p:spPr>
        <p:txBody>
          <a:bodyPr>
            <a:spAutoFit/>
          </a:bodyPr>
          <a:lstStyle/>
          <a:p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¿Cuánto financia el PAC? 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1091615" y="941406"/>
            <a:ext cx="3480387" cy="503949"/>
          </a:xfrm>
          <a:custGeom>
            <a:avLst/>
            <a:gdLst>
              <a:gd name="connsiteX0" fmla="*/ 0 w 7200800"/>
              <a:gd name="connsiteY0" fmla="*/ 100792 h 604737"/>
              <a:gd name="connsiteX1" fmla="*/ 100792 w 7200800"/>
              <a:gd name="connsiteY1" fmla="*/ 0 h 604737"/>
              <a:gd name="connsiteX2" fmla="*/ 7100008 w 7200800"/>
              <a:gd name="connsiteY2" fmla="*/ 0 h 604737"/>
              <a:gd name="connsiteX3" fmla="*/ 7200800 w 7200800"/>
              <a:gd name="connsiteY3" fmla="*/ 100792 h 604737"/>
              <a:gd name="connsiteX4" fmla="*/ 7200800 w 7200800"/>
              <a:gd name="connsiteY4" fmla="*/ 503945 h 604737"/>
              <a:gd name="connsiteX5" fmla="*/ 7100008 w 7200800"/>
              <a:gd name="connsiteY5" fmla="*/ 604737 h 604737"/>
              <a:gd name="connsiteX6" fmla="*/ 100792 w 7200800"/>
              <a:gd name="connsiteY6" fmla="*/ 604737 h 604737"/>
              <a:gd name="connsiteX7" fmla="*/ 0 w 7200800"/>
              <a:gd name="connsiteY7" fmla="*/ 503945 h 604737"/>
              <a:gd name="connsiteX8" fmla="*/ 0 w 7200800"/>
              <a:gd name="connsiteY8" fmla="*/ 100792 h 6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0800" h="604737">
                <a:moveTo>
                  <a:pt x="0" y="100792"/>
                </a:moveTo>
                <a:cubicBezTo>
                  <a:pt x="0" y="45126"/>
                  <a:pt x="45126" y="0"/>
                  <a:pt x="100792" y="0"/>
                </a:cubicBezTo>
                <a:lnTo>
                  <a:pt x="7100008" y="0"/>
                </a:lnTo>
                <a:cubicBezTo>
                  <a:pt x="7155674" y="0"/>
                  <a:pt x="7200800" y="45126"/>
                  <a:pt x="7200800" y="100792"/>
                </a:cubicBezTo>
                <a:lnTo>
                  <a:pt x="7200800" y="503945"/>
                </a:lnTo>
                <a:cubicBezTo>
                  <a:pt x="7200800" y="559611"/>
                  <a:pt x="7155674" y="604737"/>
                  <a:pt x="7100008" y="604737"/>
                </a:cubicBezTo>
                <a:lnTo>
                  <a:pt x="100792" y="604737"/>
                </a:lnTo>
                <a:cubicBezTo>
                  <a:pt x="45126" y="604737"/>
                  <a:pt x="0" y="559611"/>
                  <a:pt x="0" y="503945"/>
                </a:cubicBezTo>
                <a:lnTo>
                  <a:pt x="0" y="100792"/>
                </a:lnTo>
                <a:close/>
              </a:path>
            </a:pathLst>
          </a:custGeom>
          <a:solidFill>
            <a:srgbClr val="4C00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4451" tIns="94451" rIns="94451" bIns="94451" numCol="1" spcCol="1270" anchor="ctr" anchorCtr="0">
            <a:noAutofit/>
          </a:bodyPr>
          <a:lstStyle/>
          <a:p>
            <a:pPr algn="ctr" defTabSz="814819">
              <a:lnSpc>
                <a:spcPct val="90000"/>
              </a:lnSpc>
              <a:spcAft>
                <a:spcPct val="35000"/>
              </a:spcAft>
            </a:pPr>
            <a:r>
              <a:rPr lang="es-PE" sz="1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Dinamización de Iniciativas de Clúster</a:t>
            </a:r>
          </a:p>
        </p:txBody>
      </p:sp>
      <p:sp>
        <p:nvSpPr>
          <p:cNvPr id="7" name="Forma libre 6"/>
          <p:cNvSpPr/>
          <p:nvPr/>
        </p:nvSpPr>
        <p:spPr>
          <a:xfrm>
            <a:off x="4752023" y="932838"/>
            <a:ext cx="3420380" cy="540060"/>
          </a:xfrm>
          <a:custGeom>
            <a:avLst/>
            <a:gdLst>
              <a:gd name="connsiteX0" fmla="*/ 0 w 7200800"/>
              <a:gd name="connsiteY0" fmla="*/ 145926 h 875536"/>
              <a:gd name="connsiteX1" fmla="*/ 145926 w 7200800"/>
              <a:gd name="connsiteY1" fmla="*/ 0 h 875536"/>
              <a:gd name="connsiteX2" fmla="*/ 7054874 w 7200800"/>
              <a:gd name="connsiteY2" fmla="*/ 0 h 875536"/>
              <a:gd name="connsiteX3" fmla="*/ 7200800 w 7200800"/>
              <a:gd name="connsiteY3" fmla="*/ 145926 h 875536"/>
              <a:gd name="connsiteX4" fmla="*/ 7200800 w 7200800"/>
              <a:gd name="connsiteY4" fmla="*/ 729610 h 875536"/>
              <a:gd name="connsiteX5" fmla="*/ 7054874 w 7200800"/>
              <a:gd name="connsiteY5" fmla="*/ 875536 h 875536"/>
              <a:gd name="connsiteX6" fmla="*/ 145926 w 7200800"/>
              <a:gd name="connsiteY6" fmla="*/ 875536 h 875536"/>
              <a:gd name="connsiteX7" fmla="*/ 0 w 7200800"/>
              <a:gd name="connsiteY7" fmla="*/ 729610 h 875536"/>
              <a:gd name="connsiteX8" fmla="*/ 0 w 7200800"/>
              <a:gd name="connsiteY8" fmla="*/ 145926 h 87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0800" h="875536">
                <a:moveTo>
                  <a:pt x="0" y="145926"/>
                </a:moveTo>
                <a:cubicBezTo>
                  <a:pt x="0" y="65333"/>
                  <a:pt x="65333" y="0"/>
                  <a:pt x="145926" y="0"/>
                </a:cubicBezTo>
                <a:lnTo>
                  <a:pt x="7054874" y="0"/>
                </a:lnTo>
                <a:cubicBezTo>
                  <a:pt x="7135467" y="0"/>
                  <a:pt x="7200800" y="65333"/>
                  <a:pt x="7200800" y="145926"/>
                </a:cubicBezTo>
                <a:lnTo>
                  <a:pt x="7200800" y="729610"/>
                </a:lnTo>
                <a:cubicBezTo>
                  <a:pt x="7200800" y="810203"/>
                  <a:pt x="7135467" y="875536"/>
                  <a:pt x="7054874" y="875536"/>
                </a:cubicBezTo>
                <a:lnTo>
                  <a:pt x="145926" y="875536"/>
                </a:lnTo>
                <a:cubicBezTo>
                  <a:pt x="65333" y="875536"/>
                  <a:pt x="0" y="810203"/>
                  <a:pt x="0" y="729610"/>
                </a:cubicBezTo>
                <a:lnTo>
                  <a:pt x="0" y="145926"/>
                </a:lnTo>
                <a:close/>
              </a:path>
            </a:pathLst>
          </a:custGeom>
          <a:solidFill>
            <a:srgbClr val="4C004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5468" tIns="105468" rIns="105468" bIns="105468" numCol="1" spcCol="1270" anchor="ctr" anchorCtr="0">
            <a:noAutofit/>
          </a:bodyPr>
          <a:lstStyle/>
          <a:p>
            <a:pPr algn="ctr" defTabSz="814819">
              <a:lnSpc>
                <a:spcPct val="90000"/>
              </a:lnSpc>
              <a:spcAft>
                <a:spcPct val="35000"/>
              </a:spcAft>
            </a:pPr>
            <a:r>
              <a:rPr lang="es-PE" sz="1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 del Plan de Reforzamiento de la Competitividad</a:t>
            </a:r>
          </a:p>
        </p:txBody>
      </p:sp>
      <p:sp>
        <p:nvSpPr>
          <p:cNvPr id="8" name="Forma libre 7"/>
          <p:cNvSpPr/>
          <p:nvPr/>
        </p:nvSpPr>
        <p:spPr>
          <a:xfrm>
            <a:off x="2351757" y="4240588"/>
            <a:ext cx="6300700" cy="897000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832" dirty="0"/>
          </a:p>
        </p:txBody>
      </p:sp>
      <p:sp>
        <p:nvSpPr>
          <p:cNvPr id="9" name="Forma libre 8"/>
          <p:cNvSpPr/>
          <p:nvPr/>
        </p:nvSpPr>
        <p:spPr>
          <a:xfrm>
            <a:off x="7001848" y="4305963"/>
            <a:ext cx="2760307" cy="897000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832" dirty="0"/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r>
              <a:rPr lang="es-PE" sz="1832" dirty="0"/>
              <a:t> </a:t>
            </a:r>
          </a:p>
          <a:p>
            <a:pPr marL="0" lvl="1" algn="just" defTabSz="814819">
              <a:lnSpc>
                <a:spcPct val="90000"/>
              </a:lnSpc>
              <a:spcAft>
                <a:spcPct val="20000"/>
              </a:spcAft>
            </a:pPr>
            <a:endParaRPr lang="es-PE" sz="1832" dirty="0"/>
          </a:p>
        </p:txBody>
      </p:sp>
      <p:sp>
        <p:nvSpPr>
          <p:cNvPr id="10" name="Forma libre 9"/>
          <p:cNvSpPr/>
          <p:nvPr/>
        </p:nvSpPr>
        <p:spPr>
          <a:xfrm>
            <a:off x="1091616" y="1806860"/>
            <a:ext cx="3465118" cy="1986013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spAutoFit/>
          </a:bodyPr>
          <a:lstStyle/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Aporte máximo PAC: $190 mil. 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Cofinanciamiento del PAC: </a:t>
            </a:r>
          </a:p>
          <a:p>
            <a:pPr indent="226193" algn="just"/>
            <a:r>
              <a:rPr lang="es-PE" dirty="0"/>
              <a:t>Hasta el  70% 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Contrapartida de las empresas: </a:t>
            </a:r>
          </a:p>
          <a:p>
            <a:pPr marL="226193" algn="just"/>
            <a:r>
              <a:rPr lang="es-PE" dirty="0"/>
              <a:t>Mínimo 30% (18% monetaria y 12% no monetaria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Plazo de ejecución: 6-12 meses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4511994" y="1767166"/>
            <a:ext cx="3780420" cy="1599144"/>
          </a:xfrm>
          <a:custGeom>
            <a:avLst/>
            <a:gdLst>
              <a:gd name="connsiteX0" fmla="*/ 0 w 7200800"/>
              <a:gd name="connsiteY0" fmla="*/ 0 h 1076400"/>
              <a:gd name="connsiteX1" fmla="*/ 7200800 w 7200800"/>
              <a:gd name="connsiteY1" fmla="*/ 0 h 1076400"/>
              <a:gd name="connsiteX2" fmla="*/ 7200800 w 7200800"/>
              <a:gd name="connsiteY2" fmla="*/ 1076400 h 1076400"/>
              <a:gd name="connsiteX3" fmla="*/ 0 w 7200800"/>
              <a:gd name="connsiteY3" fmla="*/ 1076400 h 1076400"/>
              <a:gd name="connsiteX4" fmla="*/ 0 w 7200800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1076400">
                <a:moveTo>
                  <a:pt x="0" y="0"/>
                </a:moveTo>
                <a:lnTo>
                  <a:pt x="7200800" y="0"/>
                </a:lnTo>
                <a:lnTo>
                  <a:pt x="720080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22" tIns="23283" rIns="130387" bIns="23283" numCol="1" spcCol="1270" anchor="t" anchorCtr="0">
            <a:noAutofit/>
          </a:bodyPr>
          <a:lstStyle/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Aporte máximo: $390 mil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Cofinanciamiento: </a:t>
            </a:r>
          </a:p>
          <a:p>
            <a:pPr indent="226193" algn="just"/>
            <a:r>
              <a:rPr lang="es-PE" dirty="0"/>
              <a:t>Hasta el  70% 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Contrapartida de las empresas: </a:t>
            </a:r>
          </a:p>
          <a:p>
            <a:pPr indent="226193" algn="just"/>
            <a:r>
              <a:rPr lang="es-PE" dirty="0"/>
              <a:t>Mínimo 30%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/>
              <a:t>Plazo de ejecución: 2-3 años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r>
              <a:rPr lang="es-PE" dirty="0" err="1"/>
              <a:t>Ejem</a:t>
            </a:r>
            <a:r>
              <a:rPr lang="es-PE" dirty="0"/>
              <a:t>. Estudios e infraestructura básica (CITE), </a:t>
            </a:r>
            <a:r>
              <a:rPr lang="es-PE" dirty="0" err="1"/>
              <a:t>Prog</a:t>
            </a:r>
            <a:r>
              <a:rPr lang="es-PE" dirty="0"/>
              <a:t>. de capacitación y certificación, participación en ferias,  plataformas de información del </a:t>
            </a:r>
            <a:r>
              <a:rPr lang="es-PE" dirty="0" err="1"/>
              <a:t>cluster</a:t>
            </a:r>
            <a:r>
              <a:rPr lang="es-PE" dirty="0"/>
              <a:t>, etc.</a:t>
            </a:r>
          </a:p>
          <a:p>
            <a:pPr marL="238099" indent="-238099" algn="just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71634" y="5148129"/>
            <a:ext cx="3743122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1" dirty="0">
                <a:solidFill>
                  <a:prstClr val="black"/>
                </a:solidFill>
              </a:rPr>
              <a:t>(*) Montos en $ son estimados según tipo de cambio.</a:t>
            </a:r>
            <a:endParaRPr lang="es-PE" sz="7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583" y="157199"/>
            <a:ext cx="7260807" cy="720082"/>
          </a:xfrm>
        </p:spPr>
        <p:txBody>
          <a:bodyPr vert="horz" lIns="76200" tIns="38098" rIns="76200" bIns="38098" rtlCol="0" anchor="ctr">
            <a:noAutofit/>
          </a:bodyPr>
          <a:lstStyle/>
          <a:p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 Postulación del PAC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382000" y="4897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531779" y="3397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pSp>
        <p:nvGrpSpPr>
          <p:cNvPr id="7" name="Grupo 6"/>
          <p:cNvGrpSpPr/>
          <p:nvPr/>
        </p:nvGrpSpPr>
        <p:grpSpPr>
          <a:xfrm>
            <a:off x="851588" y="820882"/>
            <a:ext cx="7440828" cy="4256867"/>
            <a:chOff x="107504" y="1268760"/>
            <a:chExt cx="9073008" cy="4896544"/>
          </a:xfrm>
        </p:grpSpPr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2708074628"/>
                </p:ext>
              </p:extLst>
            </p:nvPr>
          </p:nvGraphicFramePr>
          <p:xfrm>
            <a:off x="107504" y="1268760"/>
            <a:ext cx="8928992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Elipse 8"/>
            <p:cNvSpPr/>
            <p:nvPr/>
          </p:nvSpPr>
          <p:spPr>
            <a:xfrm>
              <a:off x="7058599" y="2092896"/>
              <a:ext cx="720080" cy="72008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807715" y="2188923"/>
              <a:ext cx="1080121" cy="51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6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Firma de contrato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8647721" y="1299675"/>
              <a:ext cx="532791" cy="205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67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</a:t>
              </a:r>
            </a:p>
          </p:txBody>
        </p:sp>
      </p:grpSp>
      <p:sp>
        <p:nvSpPr>
          <p:cNvPr id="12" name="Elipse 11"/>
          <p:cNvSpPr/>
          <p:nvPr/>
        </p:nvSpPr>
        <p:spPr>
          <a:xfrm>
            <a:off x="3371874" y="2494844"/>
            <a:ext cx="510056" cy="48267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50000"/>
              <a:hueOff val="-167547"/>
              <a:satOff val="-5070"/>
              <a:lumOff val="33290"/>
              <a:alphaOff val="0"/>
            </a:schemeClr>
          </a:fillRef>
          <a:effectRef idx="3">
            <a:schemeClr val="accent4">
              <a:shade val="50000"/>
              <a:hueOff val="-167547"/>
              <a:satOff val="-5070"/>
              <a:lumOff val="3329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upo 13"/>
          <p:cNvGrpSpPr/>
          <p:nvPr/>
        </p:nvGrpSpPr>
        <p:grpSpPr>
          <a:xfrm>
            <a:off x="3791912" y="2977519"/>
            <a:ext cx="1130624" cy="171122"/>
            <a:chOff x="1728189" y="3678761"/>
            <a:chExt cx="1356748" cy="205345"/>
          </a:xfrm>
        </p:grpSpPr>
        <p:sp>
          <p:nvSpPr>
            <p:cNvPr id="15" name="Rectángulo 14"/>
            <p:cNvSpPr/>
            <p:nvPr/>
          </p:nvSpPr>
          <p:spPr>
            <a:xfrm>
              <a:off x="1728189" y="3678761"/>
              <a:ext cx="1356748" cy="2053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728189" y="3678761"/>
              <a:ext cx="1356748" cy="205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924" tIns="0" rIns="0" bIns="0" numCol="1" spcCol="1270" anchor="t" anchorCtr="0">
              <a:noAutofit/>
            </a:bodyPr>
            <a:lstStyle/>
            <a:p>
              <a:pPr defTabSz="518521">
                <a:lnSpc>
                  <a:spcPct val="90000"/>
                </a:lnSpc>
                <a:spcAft>
                  <a:spcPct val="35000"/>
                </a:spcAft>
              </a:pPr>
              <a:r>
                <a:rPr lang="es-MX" sz="1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Evaluación</a:t>
              </a:r>
            </a:p>
          </p:txBody>
        </p:sp>
      </p:grpSp>
      <p:sp>
        <p:nvSpPr>
          <p:cNvPr id="17" name="Elipse 16"/>
          <p:cNvSpPr/>
          <p:nvPr/>
        </p:nvSpPr>
        <p:spPr>
          <a:xfrm>
            <a:off x="4091953" y="2194810"/>
            <a:ext cx="510056" cy="48267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50000"/>
              <a:hueOff val="-167547"/>
              <a:satOff val="-5070"/>
              <a:lumOff val="33290"/>
              <a:alphaOff val="0"/>
            </a:schemeClr>
          </a:fillRef>
          <a:effectRef idx="3">
            <a:schemeClr val="accent4">
              <a:shade val="50000"/>
              <a:hueOff val="-167547"/>
              <a:satOff val="-5070"/>
              <a:lumOff val="3329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4872040" y="1954782"/>
            <a:ext cx="510056" cy="48267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50000"/>
              <a:hueOff val="-167547"/>
              <a:satOff val="-5070"/>
              <a:lumOff val="33290"/>
              <a:alphaOff val="0"/>
            </a:schemeClr>
          </a:fillRef>
          <a:effectRef idx="3">
            <a:schemeClr val="accent4">
              <a:shade val="50000"/>
              <a:hueOff val="-167547"/>
              <a:satOff val="-5070"/>
              <a:lumOff val="3329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upo 18"/>
          <p:cNvGrpSpPr/>
          <p:nvPr/>
        </p:nvGrpSpPr>
        <p:grpSpPr>
          <a:xfrm>
            <a:off x="4391982" y="2737488"/>
            <a:ext cx="1610678" cy="300035"/>
            <a:chOff x="1728189" y="3678761"/>
            <a:chExt cx="1356748" cy="205345"/>
          </a:xfrm>
        </p:grpSpPr>
        <p:sp>
          <p:nvSpPr>
            <p:cNvPr id="20" name="Rectángulo 19"/>
            <p:cNvSpPr/>
            <p:nvPr/>
          </p:nvSpPr>
          <p:spPr>
            <a:xfrm>
              <a:off x="1728189" y="3678761"/>
              <a:ext cx="1356748" cy="2053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728189" y="3678761"/>
              <a:ext cx="1356748" cy="205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924" tIns="0" rIns="0" bIns="0" numCol="1" spcCol="1270" anchor="t" anchorCtr="0">
              <a:noAutofit/>
            </a:bodyPr>
            <a:lstStyle/>
            <a:p>
              <a:pPr defTabSz="518521">
                <a:lnSpc>
                  <a:spcPct val="90000"/>
                </a:lnSpc>
                <a:spcAft>
                  <a:spcPct val="35000"/>
                </a:spcAft>
              </a:pPr>
              <a:r>
                <a:rPr lang="es-MX" sz="1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Publicación de resultados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965718" y="2437460"/>
            <a:ext cx="1586504" cy="435562"/>
            <a:chOff x="5747902" y="1795880"/>
            <a:chExt cx="1380891" cy="522677"/>
          </a:xfrm>
        </p:grpSpPr>
        <p:sp>
          <p:nvSpPr>
            <p:cNvPr id="23" name="Rectángulo 22"/>
            <p:cNvSpPr/>
            <p:nvPr/>
          </p:nvSpPr>
          <p:spPr>
            <a:xfrm>
              <a:off x="5747902" y="1795880"/>
              <a:ext cx="1380891" cy="4972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5747902" y="1821342"/>
              <a:ext cx="1380891" cy="497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112" tIns="0" rIns="0" bIns="0" numCol="1" spcCol="1270" anchor="t" anchorCtr="0">
              <a:noAutofit/>
            </a:bodyPr>
            <a:lstStyle/>
            <a:p>
              <a:pPr defTabSz="444447">
                <a:lnSpc>
                  <a:spcPct val="90000"/>
                </a:lnSpc>
                <a:spcAft>
                  <a:spcPct val="35000"/>
                </a:spcAft>
              </a:pPr>
              <a:r>
                <a:rPr lang="es-MX" sz="1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Reunión con ganadores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32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s-P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Criterios de Evaluación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82755"/>
              </p:ext>
            </p:extLst>
          </p:nvPr>
        </p:nvGraphicFramePr>
        <p:xfrm>
          <a:off x="1475656" y="913284"/>
          <a:ext cx="6552728" cy="413125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48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solidFill>
                            <a:schemeClr val="bg1"/>
                          </a:solidFill>
                          <a:effectLst/>
                        </a:rPr>
                        <a:t>CRITERIOS DE EVALUACIÓN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solidFill>
                            <a:schemeClr val="bg1"/>
                          </a:solidFill>
                          <a:effectLst/>
                        </a:rPr>
                        <a:t>Ponderación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</a:rPr>
                        <a:t>I. Calidad de la propuesta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</a:rPr>
                        <a:t>30%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</a:rPr>
                        <a:t>Se evaluará la consistencia entre los objetivos, actividades y presupuesto de la propuesta; el equipo de trabajo propuesto; la calidad del diagnóstico preliminar; y la participación de instituciones de apoyo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Capacidad de los participantes y nivel de representatividad</a:t>
                      </a:r>
                    </a:p>
                  </a:txBody>
                  <a:tcPr marL="57149" marR="5714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57149" marR="5714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</a:rPr>
                        <a:t>Se evaluará el número de empresas participantes; su relevancia en el </a:t>
                      </a:r>
                      <a:r>
                        <a:rPr lang="es-PE" sz="1300" b="0" dirty="0" err="1">
                          <a:effectLst/>
                        </a:rPr>
                        <a:t>cluster</a:t>
                      </a:r>
                      <a:r>
                        <a:rPr lang="es-PE" sz="1300" b="0" dirty="0">
                          <a:effectLst/>
                        </a:rPr>
                        <a:t> (ventas, empleo, especialización, participación de mercado); el dimensionamiento del número de empresas que se beneficiarán potencialmente de los resultados y productos de la iniciativa (estimación y justificación).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>
                          <a:effectLst/>
                        </a:rPr>
                        <a:t>III. Beneficios y sostenibilidad de la iniciativa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</a:rPr>
                        <a:t>40%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</a:rPr>
                        <a:t>Se evaluará el potencial de la circunscripción geográfica (PBI regional, IDH regional, entre otros); ventajas competitivas (dinamismo, potencial exportador, grado de diferenciación, tamaño del negocio); nivel de esfuerzo y riesgos de la intervención (colaboración entre empresas participantes, coordinación público – privada); y el porcentaje de aporte económico de la contrapartida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49" marR="571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254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12786</TotalTime>
  <Words>1115</Words>
  <Application>Microsoft Office PowerPoint</Application>
  <PresentationFormat>Presentación en pantalla (16:10)</PresentationFormat>
  <Paragraphs>192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MS Mincho</vt:lpstr>
      <vt:lpstr>Times New Roman</vt:lpstr>
      <vt:lpstr>Wingdings</vt:lpstr>
      <vt:lpstr>Tema de Office</vt:lpstr>
      <vt:lpstr>Presentación de PowerPoint</vt:lpstr>
      <vt:lpstr>¿Qué es un cluster?</vt:lpstr>
      <vt:lpstr>Ventajas de integrar un cluster</vt:lpstr>
      <vt:lpstr>Programa de Apoyo a Clusters (PAC)</vt:lpstr>
      <vt:lpstr>Presentación de PowerPoint</vt:lpstr>
      <vt:lpstr>¿Qué financia el PAC?</vt:lpstr>
      <vt:lpstr>¿Cuánto financia el PAC? </vt:lpstr>
      <vt:lpstr>Etapas de Postulación del PAC</vt:lpstr>
      <vt:lpstr>Criterios de Evaluación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PEREDA ALMONTE</dc:creator>
  <cp:lastModifiedBy>Mauricio Moscoso</cp:lastModifiedBy>
  <cp:revision>883</cp:revision>
  <cp:lastPrinted>2016-11-01T17:49:43Z</cp:lastPrinted>
  <dcterms:created xsi:type="dcterms:W3CDTF">2014-04-11T17:33:40Z</dcterms:created>
  <dcterms:modified xsi:type="dcterms:W3CDTF">2016-11-14T05:29:49Z</dcterms:modified>
</cp:coreProperties>
</file>